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00" r:id="rId1"/>
  </p:sldMasterIdLst>
  <p:notesMasterIdLst>
    <p:notesMasterId r:id="rId25"/>
  </p:notesMasterIdLst>
  <p:sldIdLst>
    <p:sldId id="268" r:id="rId2"/>
    <p:sldId id="294" r:id="rId3"/>
    <p:sldId id="310" r:id="rId4"/>
    <p:sldId id="311" r:id="rId5"/>
    <p:sldId id="261" r:id="rId6"/>
    <p:sldId id="259" r:id="rId7"/>
    <p:sldId id="278" r:id="rId8"/>
    <p:sldId id="295" r:id="rId9"/>
    <p:sldId id="309" r:id="rId10"/>
    <p:sldId id="313" r:id="rId11"/>
    <p:sldId id="314" r:id="rId12"/>
    <p:sldId id="315" r:id="rId13"/>
    <p:sldId id="305" r:id="rId14"/>
    <p:sldId id="306" r:id="rId15"/>
    <p:sldId id="307" r:id="rId16"/>
    <p:sldId id="262" r:id="rId17"/>
    <p:sldId id="297" r:id="rId18"/>
    <p:sldId id="264" r:id="rId19"/>
    <p:sldId id="265" r:id="rId20"/>
    <p:sldId id="263" r:id="rId21"/>
    <p:sldId id="301" r:id="rId22"/>
    <p:sldId id="299" r:id="rId23"/>
    <p:sldId id="312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29" autoAdjust="0"/>
  </p:normalViewPr>
  <p:slideViewPr>
    <p:cSldViewPr>
      <p:cViewPr>
        <p:scale>
          <a:sx n="118" d="100"/>
          <a:sy n="118" d="100"/>
        </p:scale>
        <p:origin x="-14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D8A5F-D127-4C5C-A6C9-5BCEC386DB5D}" type="datetimeFigureOut">
              <a:rPr lang="pl-PL" smtClean="0"/>
              <a:pPr/>
              <a:t>04.03.2025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7A281-1453-4EFD-A3C1-B0FD0FEFFD2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9188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04.03.2025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04.03.2025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04.03.2025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04.03.2025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04.03.2025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04.03.2025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04.03.2025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04.03.2025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04.03.2025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04.03.2025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2481-4BCC-40AE-B657-D338C4E382AB}" type="datetimeFigureOut">
              <a:rPr lang="pl-PL" smtClean="0"/>
              <a:pPr/>
              <a:t>04.03.2025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2E72481-4BCC-40AE-B657-D338C4E382AB}" type="datetimeFigureOut">
              <a:rPr lang="pl-PL" smtClean="0"/>
              <a:pPr/>
              <a:t>04.03.2025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7E937F-CB41-499E-8EA6-26375C8EB1C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1" r:id="rId1"/>
    <p:sldLayoutId id="2147484802" r:id="rId2"/>
    <p:sldLayoutId id="2147484803" r:id="rId3"/>
    <p:sldLayoutId id="2147484804" r:id="rId4"/>
    <p:sldLayoutId id="2147484805" r:id="rId5"/>
    <p:sldLayoutId id="2147484806" r:id="rId6"/>
    <p:sldLayoutId id="2147484807" r:id="rId7"/>
    <p:sldLayoutId id="2147484808" r:id="rId8"/>
    <p:sldLayoutId id="2147484809" r:id="rId9"/>
    <p:sldLayoutId id="2147484810" r:id="rId10"/>
    <p:sldLayoutId id="21474848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1046958" y="1412776"/>
            <a:ext cx="73448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Zespół Kształcenia Zawodowego </a:t>
            </a:r>
            <a:br>
              <a:rPr lang="pl-PL" sz="3200" b="1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pl-PL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w  Puławach</a:t>
            </a:r>
            <a:endParaRPr lang="pl-PL" sz="3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endParaRPr lang="pl-PL" sz="2800" dirty="0"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83" y="-243408"/>
            <a:ext cx="347027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8028384" y="479715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-188566" y="42930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0" y="5787102"/>
            <a:ext cx="9138806" cy="107721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600" dirty="0"/>
              <a:t>ul. Sieroszewskiego 1</a:t>
            </a:r>
          </a:p>
          <a:p>
            <a:pPr algn="ctr"/>
            <a:r>
              <a:rPr lang="pl-PL" sz="1600" dirty="0"/>
              <a:t> 24-100 Puławy</a:t>
            </a:r>
          </a:p>
          <a:p>
            <a:pPr algn="ctr"/>
            <a:r>
              <a:rPr lang="pl-PL" sz="1600" dirty="0"/>
              <a:t> www.zkz.pulawy.pl</a:t>
            </a:r>
          </a:p>
          <a:p>
            <a:pPr algn="ctr"/>
            <a:r>
              <a:rPr lang="pl-PL" sz="1600" dirty="0"/>
              <a:t>tel. 81 886 38 37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9123706" cy="2565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inus 4"/>
          <p:cNvSpPr/>
          <p:nvPr/>
        </p:nvSpPr>
        <p:spPr>
          <a:xfrm>
            <a:off x="-1614782" y="5605270"/>
            <a:ext cx="12385376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Minus 11"/>
          <p:cNvSpPr/>
          <p:nvPr/>
        </p:nvSpPr>
        <p:spPr>
          <a:xfrm>
            <a:off x="-1630835" y="5421220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Minus 12"/>
          <p:cNvSpPr/>
          <p:nvPr/>
        </p:nvSpPr>
        <p:spPr>
          <a:xfrm>
            <a:off x="-1627011" y="5520151"/>
            <a:ext cx="12385376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taz\Desktop\zdjęcia zkz\_MG_2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6261" y="1334865"/>
            <a:ext cx="6155980" cy="410441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ole tekstowe 4"/>
          <p:cNvSpPr txBox="1"/>
          <p:nvPr/>
        </p:nvSpPr>
        <p:spPr>
          <a:xfrm>
            <a:off x="3319842" y="266745"/>
            <a:ext cx="2688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b="1" dirty="0" smtClean="0">
                <a:latin typeface="Berlin Sans FB Demi" panose="020E0802020502020306" pitchFamily="34" charset="0"/>
              </a:rPr>
              <a:t>Elektryk</a:t>
            </a:r>
            <a:endParaRPr lang="pl-PL" sz="4000" b="1" dirty="0">
              <a:latin typeface="Berlin Sans FB Demi" panose="020E0802020502020306" pitchFamily="34" charset="0"/>
            </a:endParaRPr>
          </a:p>
        </p:txBody>
      </p:sp>
      <p:sp>
        <p:nvSpPr>
          <p:cNvPr id="4" name="Minus 3"/>
          <p:cNvSpPr/>
          <p:nvPr/>
        </p:nvSpPr>
        <p:spPr>
          <a:xfrm>
            <a:off x="-1650018" y="6127685"/>
            <a:ext cx="12450709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Minus 4"/>
          <p:cNvSpPr/>
          <p:nvPr/>
        </p:nvSpPr>
        <p:spPr>
          <a:xfrm>
            <a:off x="-1669269" y="6325547"/>
            <a:ext cx="12457384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Minus 5"/>
          <p:cNvSpPr/>
          <p:nvPr/>
        </p:nvSpPr>
        <p:spPr>
          <a:xfrm>
            <a:off x="-1650018" y="6525344"/>
            <a:ext cx="12458088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466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5"/>
          <p:cNvSpPr txBox="1"/>
          <p:nvPr/>
        </p:nvSpPr>
        <p:spPr>
          <a:xfrm>
            <a:off x="3347864" y="476672"/>
            <a:ext cx="2688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b="1" dirty="0" smtClean="0">
                <a:latin typeface="Berlin Sans FB Demi" panose="020E0802020502020306" pitchFamily="34" charset="0"/>
              </a:rPr>
              <a:t>Elektryk</a:t>
            </a:r>
            <a:endParaRPr lang="pl-PL" sz="4000" b="1" dirty="0">
              <a:latin typeface="Berlin Sans FB Demi" panose="020E0802020502020306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/>
        </p:nvSpPr>
        <p:spPr>
          <a:xfrm>
            <a:off x="480336" y="1268760"/>
            <a:ext cx="8208912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dirty="0" smtClean="0">
                <a:cs typeface="Times New Roman" panose="02020603050405020304" pitchFamily="18" charset="0"/>
              </a:rPr>
              <a:t>Bardzo atrakcyjny i poszukiwany zawód. Kształcenie                            w zawodzie obejmuje</a:t>
            </a:r>
            <a:r>
              <a:rPr lang="pl-PL" dirty="0">
                <a:cs typeface="Times New Roman" panose="02020603050405020304" pitchFamily="18" charset="0"/>
              </a:rPr>
              <a:t> </a:t>
            </a:r>
            <a:r>
              <a:rPr lang="pl-PL" dirty="0" smtClean="0">
                <a:cs typeface="Times New Roman" panose="02020603050405020304" pitchFamily="18" charset="0"/>
              </a:rPr>
              <a:t>kwalifikacje: </a:t>
            </a:r>
          </a:p>
          <a:p>
            <a:pPr marL="0" indent="0" algn="just">
              <a:buNone/>
            </a:pPr>
            <a:r>
              <a:rPr lang="pl-PL" sz="2200" b="1" dirty="0" smtClean="0">
                <a:cs typeface="Times New Roman" panose="02020603050405020304" pitchFamily="18" charset="0"/>
              </a:rPr>
              <a:t>ELE.02. Montaż, uruchamianie i konserwacja instalacji, maszyn i urządzeń elektrycznych </a:t>
            </a:r>
          </a:p>
          <a:p>
            <a:pPr marL="0" indent="0" algn="just">
              <a:buNone/>
            </a:pPr>
            <a:endParaRPr lang="pl-PL" sz="2200" b="1" dirty="0" smtClean="0"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dirty="0" smtClean="0">
                <a:cs typeface="Times New Roman" panose="02020603050405020304" pitchFamily="18" charset="0"/>
              </a:rPr>
              <a:t>Podczas prowadzonych zajęć uczniowie projektują </a:t>
            </a:r>
            <a:r>
              <a:rPr lang="pl-PL" dirty="0" smtClean="0">
                <a:cs typeface="Times New Roman" panose="02020603050405020304" pitchFamily="18" charset="0"/>
              </a:rPr>
              <a:t>instalacji i </a:t>
            </a:r>
            <a:r>
              <a:rPr lang="pl-PL" dirty="0" smtClean="0">
                <a:cs typeface="Times New Roman" panose="02020603050405020304" pitchFamily="18" charset="0"/>
              </a:rPr>
              <a:t>sieci elektryczne, zajmują się montażem instalacji elektrycznych zgodnie z dokumentacją techniczną, </a:t>
            </a:r>
            <a:r>
              <a:rPr lang="pl-PL" dirty="0" smtClean="0">
                <a:cs typeface="Times New Roman" panose="02020603050405020304" pitchFamily="18" charset="0"/>
              </a:rPr>
              <a:t>montażem i </a:t>
            </a:r>
            <a:r>
              <a:rPr lang="pl-PL" dirty="0" smtClean="0">
                <a:cs typeface="Times New Roman" panose="02020603050405020304" pitchFamily="18" charset="0"/>
              </a:rPr>
              <a:t>eksploatacją maszyn i urządzeń elektrycznych.</a:t>
            </a:r>
            <a:endParaRPr lang="pl-PL" dirty="0">
              <a:cs typeface="Times New Roman" panose="02020603050405020304" pitchFamily="18" charset="0"/>
            </a:endParaRPr>
          </a:p>
        </p:txBody>
      </p:sp>
      <p:sp>
        <p:nvSpPr>
          <p:cNvPr id="4" name="Minus 3"/>
          <p:cNvSpPr/>
          <p:nvPr/>
        </p:nvSpPr>
        <p:spPr>
          <a:xfrm>
            <a:off x="-1650018" y="6127685"/>
            <a:ext cx="12450709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Minus 4"/>
          <p:cNvSpPr/>
          <p:nvPr/>
        </p:nvSpPr>
        <p:spPr>
          <a:xfrm>
            <a:off x="-1669269" y="6325547"/>
            <a:ext cx="12457384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Minus 5"/>
          <p:cNvSpPr/>
          <p:nvPr/>
        </p:nvSpPr>
        <p:spPr>
          <a:xfrm>
            <a:off x="-1650018" y="6525344"/>
            <a:ext cx="12458088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12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inus 1"/>
          <p:cNvSpPr/>
          <p:nvPr/>
        </p:nvSpPr>
        <p:spPr>
          <a:xfrm>
            <a:off x="-1650018" y="6525344"/>
            <a:ext cx="12458088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Minus 2"/>
          <p:cNvSpPr/>
          <p:nvPr/>
        </p:nvSpPr>
        <p:spPr>
          <a:xfrm>
            <a:off x="-1669269" y="6325547"/>
            <a:ext cx="12457384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Minus 3"/>
          <p:cNvSpPr/>
          <p:nvPr/>
        </p:nvSpPr>
        <p:spPr>
          <a:xfrm>
            <a:off x="-1650018" y="6127685"/>
            <a:ext cx="12450709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1"/>
          <p:cNvSpPr>
            <a:spLocks noGrp="1"/>
          </p:cNvSpPr>
          <p:nvPr/>
        </p:nvSpPr>
        <p:spPr>
          <a:xfrm>
            <a:off x="5220072" y="908719"/>
            <a:ext cx="3528392" cy="4212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pl-PL" sz="2400" b="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W ramach kształcenia w zawodzie elektryk proponujemy naszym uczniom i absolwentom uzyskanie uprawnień kontrolno-pomiarowych wydawanych przez Stowarzyszenie Elektryków Polskich </a:t>
            </a:r>
            <a:r>
              <a:rPr lang="pl-PL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(SEP)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6" name="Picture 2" descr="C:\Users\staz\Desktop\zdjęcia zkz\_MG_2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22643"/>
            <a:ext cx="4680520" cy="338437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244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99592" y="232755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latin typeface="Arial Black" panose="020B0A04020102020204" pitchFamily="34" charset="0"/>
              </a:rPr>
              <a:t>Mechanik – monter maszyn i urządzeń</a:t>
            </a:r>
          </a:p>
        </p:txBody>
      </p:sp>
      <p:sp>
        <p:nvSpPr>
          <p:cNvPr id="9" name="Minus 8"/>
          <p:cNvSpPr/>
          <p:nvPr/>
        </p:nvSpPr>
        <p:spPr>
          <a:xfrm>
            <a:off x="-1650018" y="6525344"/>
            <a:ext cx="12458088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Minus 9"/>
          <p:cNvSpPr/>
          <p:nvPr/>
        </p:nvSpPr>
        <p:spPr>
          <a:xfrm>
            <a:off x="-1650018" y="6127685"/>
            <a:ext cx="12450709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Minus 10"/>
          <p:cNvSpPr/>
          <p:nvPr/>
        </p:nvSpPr>
        <p:spPr>
          <a:xfrm>
            <a:off x="-1669269" y="6325547"/>
            <a:ext cx="12457384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74" y="1700808"/>
            <a:ext cx="5904656" cy="393643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56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187624" y="332656"/>
            <a:ext cx="6696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latin typeface="Arial Black" panose="020B0A04020102020204" pitchFamily="34" charset="0"/>
              </a:rPr>
              <a:t>Mechanik – monter maszyn i urządzeń</a:t>
            </a:r>
          </a:p>
        </p:txBody>
      </p:sp>
      <p:sp>
        <p:nvSpPr>
          <p:cNvPr id="9" name="Minus 8"/>
          <p:cNvSpPr/>
          <p:nvPr/>
        </p:nvSpPr>
        <p:spPr>
          <a:xfrm>
            <a:off x="-1648902" y="6453336"/>
            <a:ext cx="12458088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Minus 9"/>
          <p:cNvSpPr/>
          <p:nvPr/>
        </p:nvSpPr>
        <p:spPr>
          <a:xfrm>
            <a:off x="-1630993" y="6055677"/>
            <a:ext cx="12450709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Minus 10"/>
          <p:cNvSpPr/>
          <p:nvPr/>
        </p:nvSpPr>
        <p:spPr>
          <a:xfrm>
            <a:off x="-1642890" y="6253539"/>
            <a:ext cx="12457384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1187624" y="1869638"/>
            <a:ext cx="6984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dirty="0"/>
              <a:t>Kierunek ten jest ciekawą propozycją dla osób zainteresowanych techniką i mechaniką  ze zdolnościami manualnymi, mających pragnienie tworzenia od podstaw do samego końca skomplikowanych technicznie przedmiotów, mających wyobraźnię przestrzenną, potrafiących działać zadaniowo, samodzielnie i zespołowo. </a:t>
            </a:r>
          </a:p>
        </p:txBody>
      </p:sp>
    </p:spTree>
    <p:extLst>
      <p:ext uri="{BB962C8B-B14F-4D97-AF65-F5344CB8AC3E}">
        <p14:creationId xmlns:p14="http://schemas.microsoft.com/office/powerpoint/2010/main" val="4928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inus 8"/>
          <p:cNvSpPr/>
          <p:nvPr/>
        </p:nvSpPr>
        <p:spPr>
          <a:xfrm>
            <a:off x="-1650018" y="6525344"/>
            <a:ext cx="12458088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Minus 9"/>
          <p:cNvSpPr/>
          <p:nvPr/>
        </p:nvSpPr>
        <p:spPr>
          <a:xfrm>
            <a:off x="-1623217" y="6135047"/>
            <a:ext cx="12450709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Minus 10"/>
          <p:cNvSpPr/>
          <p:nvPr/>
        </p:nvSpPr>
        <p:spPr>
          <a:xfrm>
            <a:off x="-1649314" y="6332909"/>
            <a:ext cx="12457384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6156176" y="785129"/>
            <a:ext cx="28803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Zawód, który uzyskasz jest dobrą podstawą do  rozszerzania swoich kwalifikacji zawodowych w różnych dziedzinach. Występuje on w przemyśle pod wieloma nazwami, takimi jak: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montażysta,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mechanik,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operator urządzeń,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konserwator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przedstawiciel handlowy.   </a:t>
            </a:r>
          </a:p>
        </p:txBody>
      </p:sp>
      <p:pic>
        <p:nvPicPr>
          <p:cNvPr id="4098" name="Picture 2" descr="C:\Users\oszymanska\Desktop\materiały reklamowe\Plakaty, promocje ckz\do folderu na targi pracy 2017\MRDA_250214_001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10832"/>
            <a:ext cx="5545911" cy="3842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23528" y="522920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Wybór tego kierunku da Ci szeroki wachlarz możliwości zawodowych!</a:t>
            </a:r>
          </a:p>
        </p:txBody>
      </p:sp>
    </p:spTree>
    <p:extLst>
      <p:ext uri="{BB962C8B-B14F-4D97-AF65-F5344CB8AC3E}">
        <p14:creationId xmlns:p14="http://schemas.microsoft.com/office/powerpoint/2010/main" val="1720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7544" y="1412776"/>
            <a:ext cx="8219256" cy="33123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>
                <a:cs typeface="Times New Roman" panose="02020603050405020304" pitchFamily="18" charset="0"/>
              </a:rPr>
              <a:t>Zespół Kształcenia Zawodowego jest nowocześnie wyposażoną placówką oświatową. Posiada wysoko wykwalifikowaną  kadrę nauczycieli pedagogicznych oraz najlepszych nauczycieli praktycznej nauki zawodu. Zajęcia praktyczne odbywają się w nowocześnie wyposażonych pracowniach, które są stale </a:t>
            </a:r>
            <a:r>
              <a:rPr lang="pl-PL" sz="2400" dirty="0" err="1">
                <a:cs typeface="Times New Roman" panose="02020603050405020304" pitchFamily="18" charset="0"/>
              </a:rPr>
              <a:t>doposażane</a:t>
            </a:r>
            <a:r>
              <a:rPr lang="pl-PL" sz="2400" dirty="0">
                <a:cs typeface="Times New Roman" panose="02020603050405020304" pitchFamily="18" charset="0"/>
              </a:rPr>
              <a:t>. Posiadamy pracownię elektryczną oraz pracownię samochodową połączoną ze stacją kontroli pojazdów.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55576" y="554817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Berlin Sans FB Demi" panose="020E0802020502020306" pitchFamily="34" charset="0"/>
              </a:rPr>
              <a:t>Nasze atuty…</a:t>
            </a:r>
          </a:p>
        </p:txBody>
      </p:sp>
      <p:sp>
        <p:nvSpPr>
          <p:cNvPr id="7" name="Minus 6"/>
          <p:cNvSpPr/>
          <p:nvPr/>
        </p:nvSpPr>
        <p:spPr>
          <a:xfrm>
            <a:off x="-1656376" y="6381328"/>
            <a:ext cx="12421064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Minus 7"/>
          <p:cNvSpPr/>
          <p:nvPr/>
        </p:nvSpPr>
        <p:spPr>
          <a:xfrm>
            <a:off x="-1656376" y="5985604"/>
            <a:ext cx="12421064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Minus 8"/>
          <p:cNvSpPr/>
          <p:nvPr/>
        </p:nvSpPr>
        <p:spPr>
          <a:xfrm>
            <a:off x="-1656376" y="6183466"/>
            <a:ext cx="12421064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taz\Desktop\świadectwo łukasiewic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07106">
            <a:off x="2316545" y="3577707"/>
            <a:ext cx="1563983" cy="2238114"/>
          </a:xfrm>
          <a:prstGeom prst="rect">
            <a:avLst/>
          </a:prstGeom>
          <a:noFill/>
        </p:spPr>
      </p:pic>
      <p:pic>
        <p:nvPicPr>
          <p:cNvPr id="1026" name="Picture 2" descr="C:\Users\staz\Desktop\operator maszyn roboczy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3455">
            <a:off x="2526432" y="1433002"/>
            <a:ext cx="1144208" cy="1577620"/>
          </a:xfrm>
          <a:prstGeom prst="rect">
            <a:avLst/>
          </a:prstGeom>
          <a:noFill/>
        </p:spPr>
      </p:pic>
      <p:pic>
        <p:nvPicPr>
          <p:cNvPr id="1031" name="Picture 7" descr="C:\Users\staz\Desktop\książka spawacz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1124" y="1642873"/>
            <a:ext cx="1234611" cy="1656185"/>
          </a:xfrm>
          <a:prstGeom prst="rect">
            <a:avLst/>
          </a:prstGeom>
          <a:noFill/>
        </p:spPr>
      </p:pic>
      <p:pic>
        <p:nvPicPr>
          <p:cNvPr id="1030" name="Picture 6" descr="C:\Users\staz\Desktop\uprawnienia UD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05565">
            <a:off x="588796" y="4140442"/>
            <a:ext cx="1528313" cy="95403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611560" y="260648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atin typeface="Berlin Sans FB Demi" panose="020E0802020502020306" pitchFamily="34" charset="0"/>
              </a:rPr>
              <a:t> </a:t>
            </a:r>
            <a:r>
              <a:rPr lang="pl-PL" sz="2800" b="1" dirty="0">
                <a:latin typeface="+mj-lt"/>
              </a:rPr>
              <a:t>ZKZ prowadzi kursy podwyższające </a:t>
            </a:r>
            <a:br>
              <a:rPr lang="pl-PL" sz="2800" b="1" dirty="0">
                <a:latin typeface="+mj-lt"/>
              </a:rPr>
            </a:br>
            <a:r>
              <a:rPr lang="pl-PL" sz="2800" b="1" dirty="0">
                <a:latin typeface="+mj-lt"/>
              </a:rPr>
              <a:t>i potwierdzające kwalifikacje zawodowe</a:t>
            </a:r>
          </a:p>
        </p:txBody>
      </p:sp>
      <p:sp>
        <p:nvSpPr>
          <p:cNvPr id="10" name="Minus 9"/>
          <p:cNvSpPr/>
          <p:nvPr/>
        </p:nvSpPr>
        <p:spPr>
          <a:xfrm>
            <a:off x="-1678136" y="6525344"/>
            <a:ext cx="12409898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Minus 10"/>
          <p:cNvSpPr/>
          <p:nvPr/>
        </p:nvSpPr>
        <p:spPr>
          <a:xfrm>
            <a:off x="-1678135" y="6624275"/>
            <a:ext cx="12409898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Minus 11"/>
          <p:cNvSpPr/>
          <p:nvPr/>
        </p:nvSpPr>
        <p:spPr>
          <a:xfrm>
            <a:off x="-1678135" y="6405206"/>
            <a:ext cx="12409897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4199780" y="1352004"/>
            <a:ext cx="476470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Darmowe kursy dla uczniów naszej szkoły!</a:t>
            </a:r>
          </a:p>
          <a:p>
            <a:endParaRPr lang="pl-PL" dirty="0"/>
          </a:p>
          <a:p>
            <a:pPr algn="just"/>
            <a:r>
              <a:rPr lang="pl-PL" sz="1600" dirty="0"/>
              <a:t>Nasza szkoła systematycznie bierze udział </a:t>
            </a:r>
            <a:br>
              <a:rPr lang="pl-PL" sz="1600" dirty="0"/>
            </a:br>
            <a:r>
              <a:rPr lang="pl-PL" sz="1600" dirty="0"/>
              <a:t>w projektach dofinansowywanych z Funduszów Europejskich, których celem jest podniesienie jakości kształcenia zawodowego w szkołach prowadzących kształcenie zawodowe </a:t>
            </a:r>
            <a:br>
              <a:rPr lang="pl-PL" sz="1600" dirty="0"/>
            </a:br>
            <a:r>
              <a:rPr lang="pl-PL" sz="1600" dirty="0"/>
              <a:t>w kontekście przyszłego zatrudnienia absolwentów tych szkół na rynku pracy. </a:t>
            </a:r>
          </a:p>
          <a:p>
            <a:pPr algn="just"/>
            <a:r>
              <a:rPr lang="pl-PL" sz="1600" dirty="0"/>
              <a:t>Głównym celem jest zwiększenie szans na zatrudnienie naszych uczniów dzięki realizacji m.in. płatnych staży, bezpłatnych kursów, szkoleń prowadzących do nabycia kwalifikacji zgodnych z oczekiwaniami pracodawców, podniesieniu kompetencji kluczowych, doposażeniu szkół </a:t>
            </a:r>
            <a:br>
              <a:rPr lang="pl-PL" sz="1600" dirty="0"/>
            </a:br>
            <a:r>
              <a:rPr lang="pl-PL" sz="1600" dirty="0"/>
              <a:t>w nowoczesny sprzęt, podniesienie kwalifikacji nauczycieli z danych szkół.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az\Desktop\500_F_37543697_Gu4EXWrHE5y0rMsyadQDCASBRFnCipD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844824"/>
            <a:ext cx="2884321" cy="1920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Prostokąt 9"/>
          <p:cNvSpPr/>
          <p:nvPr/>
        </p:nvSpPr>
        <p:spPr>
          <a:xfrm>
            <a:off x="395536" y="4221088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Zespół Kształcenia Zawodowego w Puławach jest pierwszym w powiecie puławskim lokalnym ośrodkiem dysponującym upoważnieniem do szkolenia operatorów koparkoładowarki i koparki – certyfikowanym przez Centrum Egzaminowania Operatorów- Sieć Badawcza Łukasiewicz – Warszawski Instytut Technologiczny</a:t>
            </a:r>
          </a:p>
        </p:txBody>
      </p:sp>
      <p:pic>
        <p:nvPicPr>
          <p:cNvPr id="8" name="Picture 2" descr="C:\Users\staz\Desktop\koparka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827584" y="1844824"/>
            <a:ext cx="2818237" cy="1881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Minus 8"/>
          <p:cNvSpPr/>
          <p:nvPr/>
        </p:nvSpPr>
        <p:spPr>
          <a:xfrm>
            <a:off x="-1620688" y="6525344"/>
            <a:ext cx="12385376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Minus 10"/>
          <p:cNvSpPr/>
          <p:nvPr/>
        </p:nvSpPr>
        <p:spPr>
          <a:xfrm>
            <a:off x="-1620688" y="6129620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Minus 11"/>
          <p:cNvSpPr/>
          <p:nvPr/>
        </p:nvSpPr>
        <p:spPr>
          <a:xfrm>
            <a:off x="-1620688" y="6327482"/>
            <a:ext cx="12385376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395536" y="260649"/>
            <a:ext cx="8568952" cy="792088"/>
          </a:xfrm>
          <a:prstGeom prst="homePlate">
            <a:avLst>
              <a:gd name="adj" fmla="val 77584"/>
            </a:avLst>
          </a:prstGeom>
          <a:solidFill>
            <a:srgbClr val="FF0000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rPr>
              <a:t>Kurs operatora koparkoładowarki</a:t>
            </a:r>
            <a:r>
              <a:rPr kumimoji="0" lang="pl-PL" altLang="pl-PL" sz="2000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rPr>
              <a:t> oraz </a:t>
            </a: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rPr>
              <a:t>koparki  jednonaczyniowej do 25 ton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DSC04206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611560" y="3068960"/>
            <a:ext cx="3346450" cy="2509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oszymanska\Desktop\DSC02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99" y="1484784"/>
            <a:ext cx="4320799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Minus 8"/>
          <p:cNvSpPr/>
          <p:nvPr/>
        </p:nvSpPr>
        <p:spPr>
          <a:xfrm>
            <a:off x="-1620688" y="6525344"/>
            <a:ext cx="12385376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Minus 9"/>
          <p:cNvSpPr/>
          <p:nvPr/>
        </p:nvSpPr>
        <p:spPr>
          <a:xfrm>
            <a:off x="-1620688" y="6108413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Minus 10"/>
          <p:cNvSpPr/>
          <p:nvPr/>
        </p:nvSpPr>
        <p:spPr>
          <a:xfrm>
            <a:off x="-1656692" y="6306275"/>
            <a:ext cx="12385376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395536" y="548680"/>
            <a:ext cx="8552966" cy="544512"/>
          </a:xfrm>
          <a:prstGeom prst="homePlate">
            <a:avLst>
              <a:gd name="adj" fmla="val 100656"/>
            </a:avLst>
          </a:prstGeom>
          <a:solidFill>
            <a:srgbClr val="FF0000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cs typeface="Arial" pitchFamily="34" charset="0"/>
              </a:rPr>
              <a:t>Kurs operatora wózka widłowego z uprawnieniami UDT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2372" y="980728"/>
            <a:ext cx="8219256" cy="5198384"/>
          </a:xfrm>
        </p:spPr>
        <p:txBody>
          <a:bodyPr>
            <a:noAutofit/>
          </a:bodyPr>
          <a:lstStyle/>
          <a:p>
            <a:pPr algn="just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		</a:t>
            </a:r>
            <a:r>
              <a:rPr lang="pl-PL" sz="1500" dirty="0"/>
              <a:t>Historia naszej placówki sięga 2006 roku. Wtedy to powstało Centrum Kształcenia Praktycznego na bazie warsztatów  Zespoły Szkół Technicznych w Puławach.  W 2013  roku powstało Centrum Kształcenia Zawodowego wraz  z Ośrodkiem Dokształcania </a:t>
            </a:r>
            <a:br>
              <a:rPr lang="pl-PL" sz="1500" dirty="0"/>
            </a:br>
            <a:r>
              <a:rPr lang="pl-PL" sz="1500" dirty="0"/>
              <a:t>i Doskonalenia Zawodowego i Zasadniczą Szkołą Zawodową, która od roku szkolnego 2017/2018 zgodnie z reformą oświaty została przekształcona na Branżową Szkołę I Stopnia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dirty="0"/>
              <a:t>		Zespół Kształcenia Zawodowego w Puławach powstał w 2019 roku w wyniku reformy polskiego systemu edukacji. Wraz z podobnymi instytucjami w innych miastach, tworzy na terenie Polski sieć placówek edukacyjnych, udostępniających pracownie zawodowe oraz wykwalifikowaną kadrę, zarówno młodzieży jak i osobom dorosłym, dla potrzeb edukacji zawodowej. 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dirty="0"/>
              <a:t>		Zespół Kształcenia Zawodowego prowadzi działalność edukacyjną młodzieży </a:t>
            </a:r>
            <a:br>
              <a:rPr lang="pl-PL" sz="1500" dirty="0"/>
            </a:br>
            <a:r>
              <a:rPr lang="pl-PL" sz="1500" dirty="0"/>
              <a:t>w Branżowej Szkole I Stopnia w trzech zawodach: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ClrTx/>
            </a:pPr>
            <a:r>
              <a:rPr lang="pl-PL" sz="1500" dirty="0"/>
              <a:t>mechanik pojazdów samochodowych,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ClrTx/>
            </a:pPr>
            <a:r>
              <a:rPr lang="pl-PL" sz="1500" dirty="0"/>
              <a:t>elektryk,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ClrTx/>
            </a:pPr>
            <a:r>
              <a:rPr lang="pl-PL" sz="1500" dirty="0"/>
              <a:t>mechanik – monter maszyn i urządzeń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dirty="0"/>
              <a:t>		Młodzieży, która trafia do naszej szkoły umożliwiamy odbycie zajęć praktycznych w nowocześnie wyposażonych pracowniach pod okiem wysoko wykwalifikowanej i doświadczonej kadry.</a:t>
            </a:r>
          </a:p>
          <a:p>
            <a:pPr algn="just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dirty="0"/>
              <a:t>		Posiadamy  również w swojej ofercie kursy zawodowe podnoszące kwalifikacje zawodowe przeznaczone dla naszych uczniów jak również osób dorosłych, które chcą zdobyć lub poszerzyć swoje umiejętności zawodowe. 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pl-PL" sz="16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971600" y="18864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FF0000"/>
                </a:solidFill>
                <a:latin typeface="Berlin Sans FB Demi" panose="020E0802020502020306" pitchFamily="34" charset="0"/>
              </a:rPr>
              <a:t>Nasza szkoła…</a:t>
            </a:r>
          </a:p>
        </p:txBody>
      </p:sp>
      <p:sp>
        <p:nvSpPr>
          <p:cNvPr id="7" name="Minus 6"/>
          <p:cNvSpPr/>
          <p:nvPr/>
        </p:nvSpPr>
        <p:spPr>
          <a:xfrm>
            <a:off x="-1620688" y="6597352"/>
            <a:ext cx="12420973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Minus 7"/>
          <p:cNvSpPr/>
          <p:nvPr/>
        </p:nvSpPr>
        <p:spPr>
          <a:xfrm>
            <a:off x="-1620688" y="6179112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Minus 8"/>
          <p:cNvSpPr/>
          <p:nvPr/>
        </p:nvSpPr>
        <p:spPr>
          <a:xfrm>
            <a:off x="-1620688" y="6399490"/>
            <a:ext cx="12420973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6" descr="DSC061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4457" y="1158320"/>
            <a:ext cx="3906539" cy="26702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ymbol zastępczy zawartości 7" descr="DSCN01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0290" y="4002107"/>
            <a:ext cx="3890706" cy="260327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1107403" y="21581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Kurs spawania w metodzie MAG, TIG i elektrodą otuloną kończące się egzaminami państwowymi </a:t>
            </a:r>
          </a:p>
        </p:txBody>
      </p:sp>
      <p:pic>
        <p:nvPicPr>
          <p:cNvPr id="1026" name="Picture 2" descr="C:\Users\oszymanska\Desktop\342380048_5993005334088067_137809610783313135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58320"/>
            <a:ext cx="3954083" cy="266111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szymanska\Desktop\342378393_1300559837194660_4373937933380323121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12" y="3963216"/>
            <a:ext cx="3915929" cy="268105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szymanska\Desktop\SCIEZKA_BRANZOW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2" y="342737"/>
            <a:ext cx="8052155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inus 6"/>
          <p:cNvSpPr/>
          <p:nvPr/>
        </p:nvSpPr>
        <p:spPr>
          <a:xfrm>
            <a:off x="-1620688" y="6660138"/>
            <a:ext cx="12385376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Minus 7"/>
          <p:cNvSpPr/>
          <p:nvPr/>
        </p:nvSpPr>
        <p:spPr>
          <a:xfrm>
            <a:off x="-1622775" y="6288422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Minus 8"/>
          <p:cNvSpPr/>
          <p:nvPr/>
        </p:nvSpPr>
        <p:spPr>
          <a:xfrm>
            <a:off x="-1622775" y="6475899"/>
            <a:ext cx="12385376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543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szymanska\Desktop\materiały reklamowe\zdjęcia BRANŻUŚ\na stronę\20230321_095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1824"/>
            <a:ext cx="8028893" cy="540643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195736" y="5896004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rgbClr val="FF0000"/>
                </a:solidFill>
                <a:latin typeface="Arial Black" panose="020B0A04020102020204" pitchFamily="34" charset="0"/>
              </a:rPr>
              <a:t>Zapraszamy!</a:t>
            </a:r>
          </a:p>
        </p:txBody>
      </p:sp>
    </p:spTree>
    <p:extLst>
      <p:ext uri="{BB962C8B-B14F-4D97-AF65-F5344CB8AC3E}">
        <p14:creationId xmlns:p14="http://schemas.microsoft.com/office/powerpoint/2010/main" val="322427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27910" y="3477142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FF0000"/>
                </a:solidFill>
              </a:rPr>
              <a:t>Jesteśmy PRAKTYCZNIE najlepsi! </a:t>
            </a:r>
          </a:p>
        </p:txBody>
      </p:sp>
      <p:pic>
        <p:nvPicPr>
          <p:cNvPr id="6150" name="Picture 6" descr="C:\Users\oszymanska\AppData\Local\Microsoft\Windows\Temporary Internet Files\Content.IE5\MMWUNZTY\Ok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3697">
            <a:off x="6271777" y="2565818"/>
            <a:ext cx="2564742" cy="299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8804" cy="2612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-1" y="5657671"/>
            <a:ext cx="9138805" cy="1200329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b="1" dirty="0"/>
              <a:t>Zespół Kształcenia Zawodowego</a:t>
            </a:r>
            <a:br>
              <a:rPr lang="pl-PL" b="1" dirty="0"/>
            </a:br>
            <a:r>
              <a:rPr lang="pl-PL" b="1" dirty="0"/>
              <a:t>ul. Sieroszewskiego 1, 24-100 Puławy </a:t>
            </a:r>
          </a:p>
          <a:p>
            <a:pPr algn="ctr"/>
            <a:r>
              <a:rPr lang="pl-PL" b="1" dirty="0"/>
              <a:t>www.zkz.pulawy.pl</a:t>
            </a:r>
          </a:p>
          <a:p>
            <a:pPr algn="ctr"/>
            <a:r>
              <a:rPr lang="pl-PL" b="1" dirty="0"/>
              <a:t>tel. 81 886 38 37</a:t>
            </a:r>
          </a:p>
        </p:txBody>
      </p:sp>
      <p:sp>
        <p:nvSpPr>
          <p:cNvPr id="7" name="Minus 6"/>
          <p:cNvSpPr/>
          <p:nvPr/>
        </p:nvSpPr>
        <p:spPr>
          <a:xfrm>
            <a:off x="-1657992" y="5529248"/>
            <a:ext cx="12459982" cy="17187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Minus 7"/>
          <p:cNvSpPr/>
          <p:nvPr/>
        </p:nvSpPr>
        <p:spPr>
          <a:xfrm>
            <a:off x="-1657993" y="5460882"/>
            <a:ext cx="12459983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Minus 8"/>
          <p:cNvSpPr/>
          <p:nvPr/>
        </p:nvSpPr>
        <p:spPr>
          <a:xfrm>
            <a:off x="-1657992" y="5401025"/>
            <a:ext cx="12459983" cy="210103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0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75" y="1124744"/>
            <a:ext cx="3906346" cy="520846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94192" y="980728"/>
            <a:ext cx="1736080" cy="411506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3 lata nauki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98816" y="2060848"/>
            <a:ext cx="3024335" cy="720080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Zajęcia praktyczne </a:t>
            </a:r>
            <a:b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</a:b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w naszych pracowniach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051720" y="1556791"/>
            <a:ext cx="2110817" cy="388937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Nauka bezpłatna!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15229" y="3573016"/>
            <a:ext cx="3025851" cy="720080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Możliwość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zakwaterowania w</a:t>
            </a:r>
            <a:r>
              <a:rPr kumimoji="0" lang="pl-PL" altLang="pl-PL" sz="1800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bursie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498800" y="2996952"/>
            <a:ext cx="2807840" cy="446987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Egzamin zawodowy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220712" y="4509120"/>
            <a:ext cx="3085928" cy="648072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Dodatkowe kursy dla naszych uczniów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340712" y="197418"/>
            <a:ext cx="84625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u="sng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Branżowa Szkoła I Stopnia Nr 8 w Puławach</a:t>
            </a:r>
            <a:endParaRPr lang="pl-PL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20826" y="5373216"/>
            <a:ext cx="4766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  <a:latin typeface="Segoe Script" panose="030B0504020000000003" pitchFamily="66" charset="0"/>
              </a:rPr>
              <a:t>Poznaj teorie.</a:t>
            </a:r>
          </a:p>
          <a:p>
            <a:pPr algn="ctr"/>
            <a:r>
              <a:rPr lang="pl-PL" sz="2400" b="1" dirty="0">
                <a:solidFill>
                  <a:srgbClr val="FF0000"/>
                </a:solidFill>
                <a:latin typeface="Segoe Script" panose="030B0504020000000003" pitchFamily="66" charset="0"/>
              </a:rPr>
              <a:t> Zdobądź praktykę.</a:t>
            </a:r>
          </a:p>
          <a:p>
            <a:pPr algn="ctr"/>
            <a:r>
              <a:rPr lang="pl-PL" sz="2400" b="1" dirty="0">
                <a:solidFill>
                  <a:srgbClr val="FF0000"/>
                </a:solidFill>
                <a:latin typeface="Segoe Script" panose="030B0504020000000003" pitchFamily="66" charset="0"/>
              </a:rPr>
              <a:t>Wykształć się na fachowca!</a:t>
            </a:r>
          </a:p>
        </p:txBody>
      </p:sp>
    </p:spTree>
    <p:extLst>
      <p:ext uri="{BB962C8B-B14F-4D97-AF65-F5344CB8AC3E}">
        <p14:creationId xmlns:p14="http://schemas.microsoft.com/office/powerpoint/2010/main" val="227658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inus 9"/>
          <p:cNvSpPr/>
          <p:nvPr/>
        </p:nvSpPr>
        <p:spPr>
          <a:xfrm>
            <a:off x="-1659785" y="4566668"/>
            <a:ext cx="12496480" cy="21216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Minus 11"/>
          <p:cNvSpPr/>
          <p:nvPr/>
        </p:nvSpPr>
        <p:spPr>
          <a:xfrm>
            <a:off x="-1659786" y="4474887"/>
            <a:ext cx="12496481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Minus 12"/>
          <p:cNvSpPr/>
          <p:nvPr/>
        </p:nvSpPr>
        <p:spPr>
          <a:xfrm>
            <a:off x="-1635072" y="4381419"/>
            <a:ext cx="12471768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323528" y="123469"/>
            <a:ext cx="7704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Branżowa Szkoła I Stopnia Nr 8 w Puławach</a:t>
            </a: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>
            <a:off x="310138" y="776804"/>
            <a:ext cx="6004398" cy="432048"/>
          </a:xfrm>
          <a:prstGeom prst="homePlate">
            <a:avLst>
              <a:gd name="adj" fmla="val 280827"/>
            </a:avLst>
          </a:prstGeom>
          <a:solidFill>
            <a:srgbClr val="85A3A3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Mechanik pojazdów samochodowych</a:t>
            </a:r>
            <a:endParaRPr kumimoji="0" lang="pl-PL" altLang="pl-P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303576" y="3231268"/>
            <a:ext cx="5849802" cy="432048"/>
          </a:xfrm>
          <a:prstGeom prst="homePlate">
            <a:avLst>
              <a:gd name="adj" fmla="val 296823"/>
            </a:avLst>
          </a:prstGeom>
          <a:solidFill>
            <a:srgbClr val="85A3A3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Mechanik- monter maszyn i urządzeń</a:t>
            </a:r>
            <a:endParaRPr kumimoji="0" lang="pl-PL" altLang="pl-P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_MG_23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48919"/>
            <a:ext cx="2520280" cy="18986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RDA_250214_001-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865297"/>
            <a:ext cx="2728912" cy="18923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20210427_1131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387" y="4835811"/>
            <a:ext cx="2586085" cy="191175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94774" y="1209526"/>
            <a:ext cx="8525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Jeśli motoryzacja i mechanika to Twoja pasja, nowinki techniczne to twoja inspiracja, a najnowsze modele najlepszych marek samochodów to Twoje </a:t>
            </a:r>
            <a:r>
              <a:rPr lang="pl-PL" dirty="0" smtClean="0"/>
              <a:t>marzenia - </a:t>
            </a:r>
            <a:r>
              <a:rPr lang="pl-PL" dirty="0"/>
              <a:t>wybierz ten kierunek!</a:t>
            </a:r>
          </a:p>
        </p:txBody>
      </p:sp>
      <p:sp>
        <p:nvSpPr>
          <p:cNvPr id="7" name="Prostokąt 6"/>
          <p:cNvSpPr/>
          <p:nvPr/>
        </p:nvSpPr>
        <p:spPr>
          <a:xfrm>
            <a:off x="274335" y="3645024"/>
            <a:ext cx="8844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/>
              <a:t>A  może nie jesteś  jeszcze zdecydowany?</a:t>
            </a:r>
          </a:p>
          <a:p>
            <a:r>
              <a:rPr lang="pl-PL" i="1" dirty="0"/>
              <a:t>Proponujemy Ci kierunek, który da Ci szeroki wachlarz możliwości zawodowych!</a:t>
            </a:r>
          </a:p>
        </p:txBody>
      </p:sp>
      <p:sp>
        <p:nvSpPr>
          <p:cNvPr id="8" name="Prostokąt 7"/>
          <p:cNvSpPr/>
          <p:nvPr/>
        </p:nvSpPr>
        <p:spPr>
          <a:xfrm rot="1091081">
            <a:off x="6472221" y="2153463"/>
            <a:ext cx="23198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</a:t>
            </a:r>
            <a:r>
              <a:rPr lang="pl-PL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ekrutacja </a:t>
            </a:r>
          </a:p>
          <a:p>
            <a:pPr algn="ctr"/>
            <a:r>
              <a:rPr lang="pl-PL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2025/2026</a:t>
            </a: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323528" y="2132856"/>
            <a:ext cx="6004398" cy="432048"/>
          </a:xfrm>
          <a:prstGeom prst="homePlate">
            <a:avLst>
              <a:gd name="adj" fmla="val 280827"/>
            </a:avLst>
          </a:prstGeom>
          <a:solidFill>
            <a:srgbClr val="85A3A3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Elektryk</a:t>
            </a:r>
            <a:endParaRPr kumimoji="0" lang="pl-PL" altLang="pl-P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310140" y="2564904"/>
            <a:ext cx="6051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 smtClean="0"/>
              <a:t>Wybierz naukę bez zbędnych napięć i zostań elektrykiem o dużej mocy!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40254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601898" y="260648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Branżowa Szkoła I Stopnia Nr 8</a:t>
            </a:r>
            <a:endParaRPr lang="pl-PL" sz="3600" dirty="0">
              <a:solidFill>
                <a:srgbClr val="FF0000"/>
              </a:solidFill>
            </a:endParaRPr>
          </a:p>
        </p:txBody>
      </p:sp>
      <p:pic>
        <p:nvPicPr>
          <p:cNvPr id="3076" name="Picture 4" descr="C:\Users\staz\AppData\Local\Microsoft\Windows\Temporary Internet Files\Content.IE5\BTT5ZKOZ\wrench-296712_960_72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488266">
            <a:off x="7980791" y="1450629"/>
            <a:ext cx="789333" cy="394667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622270" y="1124743"/>
            <a:ext cx="633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Berlin Sans FB Demi" panose="020E0802020502020306" pitchFamily="34" charset="0"/>
              </a:rPr>
              <a:t>Mechanik pojazdów samochodowych</a:t>
            </a:r>
          </a:p>
        </p:txBody>
      </p:sp>
      <p:pic>
        <p:nvPicPr>
          <p:cNvPr id="10" name="Picture 4" descr="C:\Users\staz\AppData\Local\Microsoft\Windows\Temporary Internet Files\Content.IE5\BTT5ZKOZ\wrench-296712_960_720[1]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380789">
            <a:off x="7736557" y="861924"/>
            <a:ext cx="1051278" cy="525639"/>
          </a:xfrm>
          <a:prstGeom prst="rect">
            <a:avLst/>
          </a:prstGeom>
          <a:noFill/>
        </p:spPr>
      </p:pic>
      <p:sp>
        <p:nvSpPr>
          <p:cNvPr id="12" name="Minus 11"/>
          <p:cNvSpPr/>
          <p:nvPr/>
        </p:nvSpPr>
        <p:spPr>
          <a:xfrm>
            <a:off x="-1629038" y="6597352"/>
            <a:ext cx="12385376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Minus 12"/>
          <p:cNvSpPr/>
          <p:nvPr/>
        </p:nvSpPr>
        <p:spPr>
          <a:xfrm>
            <a:off x="-1620688" y="6201628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Minus 13"/>
          <p:cNvSpPr/>
          <p:nvPr/>
        </p:nvSpPr>
        <p:spPr>
          <a:xfrm>
            <a:off x="-1629038" y="6399490"/>
            <a:ext cx="12385376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 descr="C:\Users\oszymanska\Desktop\zdjęcia 2021\IMG_20210427_1107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68" y="2066092"/>
            <a:ext cx="2387228" cy="374441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oszymanska\Desktop\zdjęcia 2021\IMG_20210427_1131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558" y="2066092"/>
            <a:ext cx="4699306" cy="374441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4000"/>
                <a:satMod val="160000"/>
                <a:lumMod val="160000"/>
              </a:schemeClr>
            </a:gs>
            <a:gs pos="42000">
              <a:schemeClr val="bg2">
                <a:tint val="94000"/>
                <a:shade val="94000"/>
                <a:satMod val="160000"/>
                <a:lumMod val="130000"/>
              </a:schemeClr>
            </a:gs>
            <a:gs pos="100000">
              <a:schemeClr val="bg2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83568" y="1988840"/>
            <a:ext cx="7848872" cy="30963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cs typeface="Times New Roman" panose="02020603050405020304" pitchFamily="18" charset="0"/>
              </a:rPr>
              <a:t>	Uczący się w tym kierunku uczniowie staną się specjalistami z dziedziny naprawy i eksploatacji pojazdów samochodowych, a także diagnostyki samochodowej. Zapotrzebowanie na mechaników pojazdów samochodowych jest bardzo duże. Kształcenie w zawodzie obejmuje jedną kwalifikację:</a:t>
            </a:r>
          </a:p>
          <a:p>
            <a:pPr marL="0" indent="0" algn="just">
              <a:buNone/>
            </a:pPr>
            <a:r>
              <a:rPr lang="pl-PL" b="1" dirty="0">
                <a:cs typeface="Times New Roman" panose="02020603050405020304" pitchFamily="18" charset="0"/>
              </a:rPr>
              <a:t>MOT.05 Obsługa, diagnozowanie oraz naprawa pojazdów samochodowych.</a:t>
            </a:r>
          </a:p>
          <a:p>
            <a:pPr marL="0" indent="0" algn="just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pl-PL" dirty="0"/>
          </a:p>
        </p:txBody>
      </p:sp>
      <p:pic>
        <p:nvPicPr>
          <p:cNvPr id="5" name="Picture 3" descr="C:\Users\staz\AppData\Local\Microsoft\Windows\Temporary Internet Files\Content.IE5\BTT5ZKOZ\screwdriver-148212_960_72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769587">
            <a:off x="7446066" y="591361"/>
            <a:ext cx="709988" cy="1026488"/>
          </a:xfrm>
          <a:prstGeom prst="rect">
            <a:avLst/>
          </a:prstGeom>
          <a:noFill/>
        </p:spPr>
      </p:pic>
      <p:pic>
        <p:nvPicPr>
          <p:cNvPr id="6" name="Picture 4" descr="C:\Users\staz\AppData\Local\Microsoft\Windows\Temporary Internet Files\Content.IE5\BTT5ZKOZ\wrench-296712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97336">
            <a:off x="7840186" y="1056340"/>
            <a:ext cx="1051278" cy="525639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902189" y="751116"/>
            <a:ext cx="633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Berlin Sans FB Demi" panose="020E0802020502020306" pitchFamily="34" charset="0"/>
              </a:rPr>
              <a:t>Mechanik pojazdów samochodowych</a:t>
            </a:r>
          </a:p>
        </p:txBody>
      </p:sp>
      <p:sp>
        <p:nvSpPr>
          <p:cNvPr id="10" name="Minus 9"/>
          <p:cNvSpPr/>
          <p:nvPr/>
        </p:nvSpPr>
        <p:spPr>
          <a:xfrm>
            <a:off x="-1640574" y="6525344"/>
            <a:ext cx="12385376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Minus 10"/>
          <p:cNvSpPr/>
          <p:nvPr/>
        </p:nvSpPr>
        <p:spPr>
          <a:xfrm>
            <a:off x="-1640574" y="6129431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Minus 11"/>
          <p:cNvSpPr/>
          <p:nvPr/>
        </p:nvSpPr>
        <p:spPr>
          <a:xfrm>
            <a:off x="-1640574" y="6327482"/>
            <a:ext cx="12405262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az\Desktop\zdjęcia zkz\20210126_120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673204" cy="54006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932040" y="620688"/>
            <a:ext cx="3960440" cy="53285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000" dirty="0">
                <a:cs typeface="Times New Roman" panose="02020603050405020304" pitchFamily="18" charset="0"/>
              </a:rPr>
              <a:t>Wysokim atutem kształcenia uczniów w klasie o specjalności mechanik pojazdów  samochodowych jest  realizacja zajęć praktycznych </a:t>
            </a:r>
            <a:br>
              <a:rPr lang="pl-PL" sz="2000" dirty="0">
                <a:cs typeface="Times New Roman" panose="02020603050405020304" pitchFamily="18" charset="0"/>
              </a:rPr>
            </a:br>
            <a:r>
              <a:rPr lang="pl-PL" sz="2000" dirty="0">
                <a:cs typeface="Times New Roman" panose="02020603050405020304" pitchFamily="18" charset="0"/>
              </a:rPr>
              <a:t>w nowoczesnej pracowni samochodowej współpracującej ze stacją kontroli pojazdów. Uczniowie oprócz zagadnień wynikających z podstawy programowej mogą szczegółowo zapoznać się z aktualnymi problemami naprawy </a:t>
            </a:r>
            <a:br>
              <a:rPr lang="pl-PL" sz="2000" dirty="0">
                <a:cs typeface="Times New Roman" panose="02020603050405020304" pitchFamily="18" charset="0"/>
              </a:rPr>
            </a:br>
            <a:r>
              <a:rPr lang="pl-PL" sz="2000" dirty="0">
                <a:cs typeface="Times New Roman" panose="02020603050405020304" pitchFamily="18" charset="0"/>
              </a:rPr>
              <a:t>i diagnostyki pojazdów samochodowych różnych marek </a:t>
            </a:r>
            <a:br>
              <a:rPr lang="pl-PL" sz="2000" dirty="0">
                <a:cs typeface="Times New Roman" panose="02020603050405020304" pitchFamily="18" charset="0"/>
              </a:rPr>
            </a:br>
            <a:r>
              <a:rPr lang="pl-PL" sz="2000" dirty="0">
                <a:cs typeface="Times New Roman" panose="02020603050405020304" pitchFamily="18" charset="0"/>
              </a:rPr>
              <a:t>i modeli.</a:t>
            </a:r>
            <a:endParaRPr lang="pl-PL" sz="2000" b="1" dirty="0"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staz\AppData\Local\Microsoft\Windows\Temporary Internet Files\Content.IE5\BTT5ZKOZ\wrench-296712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88010">
            <a:off x="357645" y="551815"/>
            <a:ext cx="1051278" cy="525639"/>
          </a:xfrm>
          <a:prstGeom prst="rect">
            <a:avLst/>
          </a:prstGeom>
          <a:noFill/>
        </p:spPr>
      </p:pic>
      <p:sp>
        <p:nvSpPr>
          <p:cNvPr id="9" name="Minus 8"/>
          <p:cNvSpPr/>
          <p:nvPr/>
        </p:nvSpPr>
        <p:spPr>
          <a:xfrm>
            <a:off x="-1640574" y="6363863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Minus 9"/>
          <p:cNvSpPr/>
          <p:nvPr/>
        </p:nvSpPr>
        <p:spPr>
          <a:xfrm>
            <a:off x="-1640574" y="6561725"/>
            <a:ext cx="12385376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Minus 10"/>
          <p:cNvSpPr/>
          <p:nvPr/>
        </p:nvSpPr>
        <p:spPr>
          <a:xfrm>
            <a:off x="-1640574" y="6166001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621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az\Desktop\zdjęcia zkz\20210125_122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057" y="836711"/>
            <a:ext cx="8103383" cy="460851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 descr="C:\Users\staz\AppData\Local\Microsoft\Windows\Temporary Internet Files\Content.IE5\BTT5ZKOZ\wrench-296712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45800">
            <a:off x="475767" y="352334"/>
            <a:ext cx="1478047" cy="739024"/>
          </a:xfrm>
          <a:prstGeom prst="rect">
            <a:avLst/>
          </a:prstGeom>
          <a:noFill/>
        </p:spPr>
      </p:pic>
      <p:pic>
        <p:nvPicPr>
          <p:cNvPr id="1027" name="Picture 3" descr="C:\Users\staz\AppData\Local\Microsoft\Windows\Temporary Internet Files\Content.IE5\BTT5ZKOZ\screwdriver-148212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409192">
            <a:off x="6695104" y="4997422"/>
            <a:ext cx="709988" cy="1026488"/>
          </a:xfrm>
          <a:prstGeom prst="rect">
            <a:avLst/>
          </a:prstGeom>
          <a:noFill/>
        </p:spPr>
      </p:pic>
      <p:sp>
        <p:nvSpPr>
          <p:cNvPr id="7" name="Minus 6"/>
          <p:cNvSpPr/>
          <p:nvPr/>
        </p:nvSpPr>
        <p:spPr>
          <a:xfrm>
            <a:off x="-1623321" y="6525344"/>
            <a:ext cx="12385376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Minus 7"/>
          <p:cNvSpPr/>
          <p:nvPr/>
        </p:nvSpPr>
        <p:spPr>
          <a:xfrm>
            <a:off x="-1651833" y="6117441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Minus 8"/>
          <p:cNvSpPr/>
          <p:nvPr/>
        </p:nvSpPr>
        <p:spPr>
          <a:xfrm>
            <a:off x="-1620688" y="6315303"/>
            <a:ext cx="12385376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3" descr="C:\Users\staz\AppData\Local\Microsoft\Windows\Temporary Internet Files\Content.IE5\BTT5ZKOZ\screwdriver-148212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409192">
            <a:off x="7573904" y="4641501"/>
            <a:ext cx="1054132" cy="1524045"/>
          </a:xfrm>
          <a:prstGeom prst="rect">
            <a:avLst/>
          </a:prstGeom>
          <a:noFill/>
        </p:spPr>
      </p:pic>
      <p:pic>
        <p:nvPicPr>
          <p:cNvPr id="11" name="Picture 4" descr="C:\Users\staz\AppData\Local\Microsoft\Windows\Temporary Internet Files\Content.IE5\BTT5ZKOZ\wrench-296712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718086">
            <a:off x="1889571" y="459026"/>
            <a:ext cx="1051278" cy="525639"/>
          </a:xfrm>
          <a:prstGeom prst="rect">
            <a:avLst/>
          </a:prstGeom>
          <a:noFill/>
        </p:spPr>
      </p:pic>
      <p:pic>
        <p:nvPicPr>
          <p:cNvPr id="12" name="Picture 4" descr="C:\Users\staz\AppData\Local\Microsoft\Windows\Temporary Internet Files\Content.IE5\BTT5ZKOZ\wrench-296712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718086">
            <a:off x="2969123" y="535741"/>
            <a:ext cx="800140" cy="400070"/>
          </a:xfrm>
          <a:prstGeom prst="rect">
            <a:avLst/>
          </a:prstGeom>
          <a:noFill/>
        </p:spPr>
      </p:pic>
      <p:pic>
        <p:nvPicPr>
          <p:cNvPr id="13" name="Picture 3" descr="C:\Users\staz\AppData\Local\Microsoft\Windows\Temporary Internet Files\Content.IE5\BTT5ZKOZ\screwdriver-148212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409192">
            <a:off x="5897387" y="5198673"/>
            <a:ext cx="480436" cy="6946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oszymanska\Desktop\materiały reklamowe\zdjęcia BRANŻUŚ\Branżuś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67105"/>
            <a:ext cx="3411857" cy="431243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inus 6"/>
          <p:cNvSpPr/>
          <p:nvPr/>
        </p:nvSpPr>
        <p:spPr>
          <a:xfrm>
            <a:off x="-1620688" y="6597352"/>
            <a:ext cx="12385376" cy="19786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Minus 7"/>
          <p:cNvSpPr/>
          <p:nvPr/>
        </p:nvSpPr>
        <p:spPr>
          <a:xfrm>
            <a:off x="-1620688" y="6201628"/>
            <a:ext cx="12385376" cy="1978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Minus 8"/>
          <p:cNvSpPr/>
          <p:nvPr/>
        </p:nvSpPr>
        <p:spPr>
          <a:xfrm>
            <a:off x="-1611510" y="6399490"/>
            <a:ext cx="12385376" cy="197862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323528" y="332656"/>
            <a:ext cx="82089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Jeśli ukończyłeś Branżową Szkołę I Stopnia w zawodzie mechanik pojazdów samochodowych? Kontynuuj naukę w </a:t>
            </a:r>
            <a:r>
              <a:rPr lang="pl-PL" sz="2400" b="1" dirty="0"/>
              <a:t>Branżowej Szkole II Stopnia w Puławach</a:t>
            </a:r>
            <a:r>
              <a:rPr lang="pl-PL" sz="2800" dirty="0"/>
              <a:t>!</a:t>
            </a:r>
          </a:p>
          <a:p>
            <a:r>
              <a:rPr lang="pl-PL" dirty="0"/>
              <a:t> </a:t>
            </a:r>
          </a:p>
        </p:txBody>
      </p:sp>
      <p:sp>
        <p:nvSpPr>
          <p:cNvPr id="4" name="Prostokąt 3"/>
          <p:cNvSpPr/>
          <p:nvPr/>
        </p:nvSpPr>
        <p:spPr>
          <a:xfrm>
            <a:off x="498472" y="1591995"/>
            <a:ext cx="44335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Uzyskasz:</a:t>
            </a:r>
          </a:p>
          <a:p>
            <a:r>
              <a:rPr lang="pl-PL" dirty="0"/>
              <a:t>- dyplom technika,</a:t>
            </a:r>
          </a:p>
          <a:p>
            <a:r>
              <a:rPr lang="pl-PL" dirty="0"/>
              <a:t>- wykształcenie średnie branżowe,</a:t>
            </a:r>
          </a:p>
          <a:p>
            <a:r>
              <a:rPr lang="pl-PL" dirty="0"/>
              <a:t>- możliwość przystąpienia do egzaminu </a:t>
            </a:r>
          </a:p>
          <a:p>
            <a:r>
              <a:rPr lang="pl-PL" dirty="0"/>
              <a:t>maturalnego,</a:t>
            </a:r>
          </a:p>
          <a:p>
            <a:r>
              <a:rPr lang="pl-PL" dirty="0"/>
              <a:t>- nowe kwalifikacje zawodowe w ramach </a:t>
            </a:r>
          </a:p>
          <a:p>
            <a:r>
              <a:rPr lang="pl-PL" dirty="0"/>
              <a:t>kursów organizowanych w ZKZ!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63751" y="5016236"/>
            <a:ext cx="2080257" cy="533279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Nauka bezpłatna!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439082" y="3789040"/>
            <a:ext cx="1931987" cy="376237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System zaoczny!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78955" y="5013176"/>
            <a:ext cx="1511300" cy="388937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2 lata nauki!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91109" y="4365104"/>
            <a:ext cx="3745284" cy="442627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Egzamin zawodowy</a:t>
            </a:r>
            <a:r>
              <a:rPr kumimoji="0" lang="pl-PL" altLang="pl-PL" sz="1800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MOT.06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89762" y="5590249"/>
            <a:ext cx="4347978" cy="453846"/>
          </a:xfrm>
          <a:prstGeom prst="rect">
            <a:avLst/>
          </a:prstGeom>
          <a:noFill/>
          <a:ln w="3810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Możliwość egzaminu</a:t>
            </a:r>
            <a:r>
              <a:rPr kumimoji="0" lang="pl-PL" altLang="pl-PL" sz="1800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ckwell" pitchFamily="18" charset="0"/>
                <a:cs typeface="Arial" pitchFamily="34" charset="0"/>
              </a:rPr>
              <a:t>maturalnego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51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 advClick="0" advTm="3000">
        <p:checker/>
      </p:transition>
    </mc:Fallback>
  </mc:AlternateContent>
</p:sld>
</file>

<file path=ppt/theme/theme1.xml><?xml version="1.0" encoding="utf-8"?>
<a:theme xmlns:a="http://schemas.openxmlformats.org/drawingml/2006/main" name="Aerodynamiczny">
  <a:themeElements>
    <a:clrScheme name="Odcienie szarośc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4277</TotalTime>
  <Words>522</Words>
  <Application>Microsoft Office PowerPoint</Application>
  <PresentationFormat>Pokaz na ekranie (4:3)</PresentationFormat>
  <Paragraphs>88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Aerodynamiczny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Oferta edukacyjna Centrum Kształcenia Praktycznego w Puławach</dc:title>
  <dc:creator>mariusz</dc:creator>
  <cp:lastModifiedBy>Olga Szymańska</cp:lastModifiedBy>
  <cp:revision>297</cp:revision>
  <dcterms:created xsi:type="dcterms:W3CDTF">2013-03-20T08:53:27Z</dcterms:created>
  <dcterms:modified xsi:type="dcterms:W3CDTF">2025-03-04T07:39:23Z</dcterms:modified>
</cp:coreProperties>
</file>