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00" r:id="rId1"/>
  </p:sldMasterIdLst>
  <p:notesMasterIdLst>
    <p:notesMasterId r:id="rId22"/>
  </p:notesMasterIdLst>
  <p:sldIdLst>
    <p:sldId id="268" r:id="rId2"/>
    <p:sldId id="294" r:id="rId3"/>
    <p:sldId id="310" r:id="rId4"/>
    <p:sldId id="311" r:id="rId5"/>
    <p:sldId id="261" r:id="rId6"/>
    <p:sldId id="259" r:id="rId7"/>
    <p:sldId id="278" r:id="rId8"/>
    <p:sldId id="295" r:id="rId9"/>
    <p:sldId id="309" r:id="rId10"/>
    <p:sldId id="305" r:id="rId11"/>
    <p:sldId id="306" r:id="rId12"/>
    <p:sldId id="307" r:id="rId13"/>
    <p:sldId id="262" r:id="rId14"/>
    <p:sldId id="297" r:id="rId15"/>
    <p:sldId id="264" r:id="rId16"/>
    <p:sldId id="265" r:id="rId17"/>
    <p:sldId id="263" r:id="rId18"/>
    <p:sldId id="301" r:id="rId19"/>
    <p:sldId id="299" r:id="rId20"/>
    <p:sldId id="312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29" autoAdjust="0"/>
  </p:normalViewPr>
  <p:slideViewPr>
    <p:cSldViewPr>
      <p:cViewPr varScale="1">
        <p:scale>
          <a:sx n="81" d="100"/>
          <a:sy n="81" d="100"/>
        </p:scale>
        <p:origin x="8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D8A5F-D127-4C5C-A6C9-5BCEC386DB5D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7A281-1453-4EFD-A3C1-B0FD0FEFFD2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18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E72481-4BCC-40AE-B657-D338C4E382AB}" type="datetimeFigureOut">
              <a:rPr lang="pl-PL" smtClean="0"/>
              <a:pPr/>
              <a:t>2024-02-27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046958" y="1412776"/>
            <a:ext cx="73448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Zespół Kształcenia Zawodowego </a:t>
            </a:r>
            <a:br>
              <a:rPr lang="pl-PL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pl-PL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w  Puławach</a:t>
            </a:r>
            <a:endParaRPr lang="pl-PL" sz="32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pl-PL" sz="2800" dirty="0" smtClean="0"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83" y="-243408"/>
            <a:ext cx="34702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028384" y="47971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-188566" y="42930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4059" y="5787102"/>
            <a:ext cx="9138806" cy="107721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ul. Sieroszewskiego 1</a:t>
            </a:r>
          </a:p>
          <a:p>
            <a:pPr algn="ctr"/>
            <a:r>
              <a:rPr lang="pl-PL" sz="1600" dirty="0" smtClean="0"/>
              <a:t> </a:t>
            </a:r>
            <a:r>
              <a:rPr lang="pl-PL" sz="1600" dirty="0"/>
              <a:t>24-100 </a:t>
            </a:r>
            <a:r>
              <a:rPr lang="pl-PL" sz="1600" dirty="0" smtClean="0"/>
              <a:t>Puławy</a:t>
            </a:r>
          </a:p>
          <a:p>
            <a:pPr algn="ctr"/>
            <a:r>
              <a:rPr lang="pl-PL" sz="1600" dirty="0" smtClean="0"/>
              <a:t> www.zkz.pulawy.pl</a:t>
            </a:r>
          </a:p>
          <a:p>
            <a:pPr algn="ctr"/>
            <a:r>
              <a:rPr lang="pl-PL" sz="1600" dirty="0" smtClean="0"/>
              <a:t>tel. 81 886 38 37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23706" cy="256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Minus 4"/>
          <p:cNvSpPr/>
          <p:nvPr/>
        </p:nvSpPr>
        <p:spPr>
          <a:xfrm>
            <a:off x="-1614782" y="5605270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30835" y="5421220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inus 12"/>
          <p:cNvSpPr/>
          <p:nvPr/>
        </p:nvSpPr>
        <p:spPr>
          <a:xfrm>
            <a:off x="-1627011" y="5520151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99592" y="232755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Arial Black" panose="020B0A04020102020204" pitchFamily="34" charset="0"/>
              </a:rPr>
              <a:t>Mechanik – monter maszyn i urządzeń</a:t>
            </a:r>
            <a:endParaRPr lang="pl-PL" sz="4000" b="1" dirty="0">
              <a:latin typeface="Arial Black" panose="020B0A04020102020204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50018" y="6127685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69269" y="6325547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74" y="1700808"/>
            <a:ext cx="5904656" cy="39364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87624" y="332656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Arial Black" panose="020B0A04020102020204" pitchFamily="34" charset="0"/>
              </a:rPr>
              <a:t>Mechanik – monter maszyn i urządzeń</a:t>
            </a:r>
            <a:endParaRPr lang="pl-PL" sz="4000" b="1" dirty="0">
              <a:latin typeface="Arial Black" panose="020B0A04020102020204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-1648902" y="6453336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30993" y="6055677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2890" y="6253539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187624" y="1869638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/>
              <a:t>Kierunek ten jest ciekawą propozycją dla osób zainteresowanych techniką i mechaniką  ze zdolnościami manualnymi, mających pragnienie tworzenia od podstaw do samego </a:t>
            </a:r>
            <a:r>
              <a:rPr lang="pl-PL" sz="2000" dirty="0" smtClean="0"/>
              <a:t>końca </a:t>
            </a:r>
            <a:r>
              <a:rPr lang="pl-PL" sz="2000" dirty="0"/>
              <a:t>skomplikowanych technicznie przedmiotów, mających wyobraźnię przestrzenną, potrafiących działać zadaniowo, samodzielnie i zespołowo. </a:t>
            </a:r>
          </a:p>
        </p:txBody>
      </p:sp>
    </p:spTree>
    <p:extLst>
      <p:ext uri="{BB962C8B-B14F-4D97-AF65-F5344CB8AC3E}">
        <p14:creationId xmlns:p14="http://schemas.microsoft.com/office/powerpoint/2010/main" val="4928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inus 8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23217" y="6135047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9314" y="6332909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5220072" y="566058"/>
            <a:ext cx="3240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Zawód</a:t>
            </a:r>
            <a:r>
              <a:rPr lang="pl-PL" dirty="0"/>
              <a:t>, który uzyskasz jest dobrą podstawą do  rozszerzania swoich kwalifikacji zawodowych </a:t>
            </a:r>
            <a:r>
              <a:rPr lang="pl-PL" dirty="0" smtClean="0"/>
              <a:t>w różnych dziedzinach. Występuje </a:t>
            </a:r>
            <a:r>
              <a:rPr lang="pl-PL" dirty="0"/>
              <a:t>on w przemyśle pod wieloma nazwami, takimi </a:t>
            </a:r>
            <a:r>
              <a:rPr lang="pl-PL" dirty="0" smtClean="0"/>
              <a:t>jak: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montażysta</a:t>
            </a:r>
            <a:r>
              <a:rPr lang="pl-PL" dirty="0"/>
              <a:t>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mechanik</a:t>
            </a:r>
            <a:r>
              <a:rPr lang="pl-PL" dirty="0"/>
              <a:t>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operator </a:t>
            </a:r>
            <a:r>
              <a:rPr lang="pl-PL" dirty="0"/>
              <a:t>urządzeń, 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konserwator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przedstawiciel </a:t>
            </a:r>
            <a:r>
              <a:rPr lang="pl-PL" dirty="0"/>
              <a:t>handlowy.  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064985" y="480992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Wybór tego kierunku da Ci szeroki wachlarz </a:t>
            </a:r>
            <a:r>
              <a:rPr lang="pl-PL" dirty="0" smtClean="0"/>
              <a:t>możliwości zawodowych</a:t>
            </a:r>
            <a:r>
              <a:rPr lang="pl-PL" dirty="0"/>
              <a:t>!</a:t>
            </a:r>
          </a:p>
        </p:txBody>
      </p:sp>
      <p:pic>
        <p:nvPicPr>
          <p:cNvPr id="1026" name="Picture 2" descr="C:\Users\oszymanska\Desktop\zdjęcia 2024\na strone\20240116_101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3528392" cy="51845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8219256" cy="331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cs typeface="Times New Roman" panose="02020603050405020304" pitchFamily="18" charset="0"/>
              </a:rPr>
              <a:t>Zespół Kształcenia Zawodowego jest nowocześnie wyposażoną placówką oświatową. </a:t>
            </a:r>
            <a:r>
              <a:rPr lang="pl-PL" sz="2400" dirty="0">
                <a:cs typeface="Times New Roman" panose="02020603050405020304" pitchFamily="18" charset="0"/>
              </a:rPr>
              <a:t>P</a:t>
            </a:r>
            <a:r>
              <a:rPr lang="pl-PL" sz="2400" dirty="0" smtClean="0">
                <a:cs typeface="Times New Roman" panose="02020603050405020304" pitchFamily="18" charset="0"/>
              </a:rPr>
              <a:t>osiada wysoko wykwalifikowaną  kadrę nauczycieli pedagogicznych oraz najlepszych nauczycieli praktycznej nauki zawodu. Zajęcia praktyczne odbywają się w nowocześnie wyposażonych pracowniach, które są stale doposażane. Posiadamy pracownię elektryczną oraz pracownię samochodową połączoną ze stacją kontroli pojazdów.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55576" y="554817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Berlin Sans FB Demi" panose="020E0802020502020306" pitchFamily="34" charset="0"/>
              </a:rPr>
              <a:t>Nasze atuty…</a:t>
            </a:r>
            <a:endParaRPr lang="pl-PL" sz="3600" b="1" dirty="0">
              <a:latin typeface="Berlin Sans FB Demi" panose="020E0802020502020306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-1656376" y="6381328"/>
            <a:ext cx="12421064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56376" y="5985604"/>
            <a:ext cx="12421064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56376" y="6183466"/>
            <a:ext cx="1242106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taz\Desktop\świadectwo łukasiewic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07106">
            <a:off x="2316545" y="3577707"/>
            <a:ext cx="1563983" cy="2238114"/>
          </a:xfrm>
          <a:prstGeom prst="rect">
            <a:avLst/>
          </a:prstGeom>
          <a:noFill/>
        </p:spPr>
      </p:pic>
      <p:pic>
        <p:nvPicPr>
          <p:cNvPr id="1026" name="Picture 2" descr="C:\Users\staz\Desktop\operator maszyn roboczy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3455">
            <a:off x="2294411" y="1414947"/>
            <a:ext cx="1144208" cy="1577620"/>
          </a:xfrm>
          <a:prstGeom prst="rect">
            <a:avLst/>
          </a:prstGeom>
          <a:noFill/>
        </p:spPr>
      </p:pic>
      <p:pic>
        <p:nvPicPr>
          <p:cNvPr id="1031" name="Picture 7" descr="C:\Users\staz\Desktop\książka spawac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124" y="1642873"/>
            <a:ext cx="1234611" cy="1656185"/>
          </a:xfrm>
          <a:prstGeom prst="rect">
            <a:avLst/>
          </a:prstGeom>
          <a:noFill/>
        </p:spPr>
      </p:pic>
      <p:pic>
        <p:nvPicPr>
          <p:cNvPr id="1030" name="Picture 6" descr="C:\Users\staz\Desktop\uprawnienia UD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05565">
            <a:off x="588796" y="4140442"/>
            <a:ext cx="1528313" cy="95403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11560" y="26064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Berlin Sans FB Demi" panose="020E0802020502020306" pitchFamily="34" charset="0"/>
              </a:rPr>
              <a:t> </a:t>
            </a:r>
            <a:r>
              <a:rPr lang="pl-PL" sz="2800" b="1" dirty="0">
                <a:latin typeface="+mj-lt"/>
              </a:rPr>
              <a:t>ZKZ prowadzi kursy podwyższające </a:t>
            </a:r>
            <a:r>
              <a:rPr lang="pl-PL" sz="2800" b="1" dirty="0" smtClean="0">
                <a:latin typeface="+mj-lt"/>
              </a:rPr>
              <a:t/>
            </a:r>
            <a:br>
              <a:rPr lang="pl-PL" sz="2800" b="1" dirty="0" smtClean="0">
                <a:latin typeface="+mj-lt"/>
              </a:rPr>
            </a:br>
            <a:r>
              <a:rPr lang="pl-PL" sz="2800" b="1" dirty="0" smtClean="0">
                <a:latin typeface="+mj-lt"/>
              </a:rPr>
              <a:t>i </a:t>
            </a:r>
            <a:r>
              <a:rPr lang="pl-PL" sz="2800" b="1" dirty="0">
                <a:latin typeface="+mj-lt"/>
              </a:rPr>
              <a:t>potwierdzające kwalifikacje zawodowe</a:t>
            </a:r>
          </a:p>
        </p:txBody>
      </p:sp>
      <p:sp>
        <p:nvSpPr>
          <p:cNvPr id="10" name="Minus 9"/>
          <p:cNvSpPr/>
          <p:nvPr/>
        </p:nvSpPr>
        <p:spPr>
          <a:xfrm>
            <a:off x="-1678136" y="6525344"/>
            <a:ext cx="1240989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78135" y="6624275"/>
            <a:ext cx="12409898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78135" y="6405206"/>
            <a:ext cx="12409897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4199780" y="1352004"/>
            <a:ext cx="47647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Darmowe kursy dla uczniów naszej szkoły!</a:t>
            </a:r>
          </a:p>
          <a:p>
            <a:endParaRPr lang="pl-PL" dirty="0"/>
          </a:p>
          <a:p>
            <a:r>
              <a:rPr lang="pl-PL" sz="1600" dirty="0" smtClean="0"/>
              <a:t>Nasza szkoła systematycznie bierze udział </a:t>
            </a:r>
            <a:br>
              <a:rPr lang="pl-PL" sz="1600" dirty="0" smtClean="0"/>
            </a:br>
            <a:r>
              <a:rPr lang="pl-PL" sz="1600" dirty="0" smtClean="0"/>
              <a:t>w projektach dofinansowywanych z Funduszów Europejskich, których celem jest </a:t>
            </a:r>
            <a:r>
              <a:rPr lang="pl-PL" sz="1600" dirty="0"/>
              <a:t>podniesienie jakości kształcenia zawodowego w </a:t>
            </a:r>
            <a:r>
              <a:rPr lang="pl-PL" sz="1600" dirty="0" smtClean="0"/>
              <a:t>szkołach </a:t>
            </a:r>
            <a:r>
              <a:rPr lang="pl-PL" sz="1600" dirty="0"/>
              <a:t>prowadzących kształcenie zawodowe </a:t>
            </a:r>
            <a:r>
              <a:rPr lang="pl-PL" sz="1600" dirty="0" smtClean="0"/>
              <a:t>w </a:t>
            </a:r>
            <a:r>
              <a:rPr lang="pl-PL" sz="1600" dirty="0"/>
              <a:t>kontekście przyszłego zatrudnienia absolwentów tych szkół na rynku </a:t>
            </a:r>
            <a:r>
              <a:rPr lang="pl-PL" sz="1600" dirty="0" smtClean="0"/>
              <a:t>pracy. Głównym celem jest zwiększenie </a:t>
            </a:r>
            <a:r>
              <a:rPr lang="pl-PL" sz="1600" dirty="0"/>
              <a:t>szans na zatrudnienie </a:t>
            </a:r>
            <a:r>
              <a:rPr lang="pl-PL" sz="1600" dirty="0" smtClean="0"/>
              <a:t>naszych uczniów dzięki </a:t>
            </a:r>
            <a:r>
              <a:rPr lang="pl-PL" sz="1600" dirty="0"/>
              <a:t>realizacji m.in. p</a:t>
            </a:r>
            <a:r>
              <a:rPr lang="pl-PL" sz="1600" dirty="0" smtClean="0"/>
              <a:t>łatnych staży</a:t>
            </a:r>
            <a:r>
              <a:rPr lang="pl-PL" sz="1600" dirty="0"/>
              <a:t>, </a:t>
            </a:r>
            <a:r>
              <a:rPr lang="pl-PL" sz="1600" dirty="0" smtClean="0"/>
              <a:t>bezpłatnych kursów</a:t>
            </a:r>
            <a:r>
              <a:rPr lang="pl-PL" sz="1600" dirty="0"/>
              <a:t>, szkoleń prowadzących do nabycia kwalifikacji zgodnych z oczekiwaniami pracodawców, podniesieniu kompetencji kluczowych, doposażeniu szkół w nowoczesny sprzęt, podniesienie kwalifikacji </a:t>
            </a:r>
            <a:r>
              <a:rPr lang="pl-PL" sz="1600" dirty="0" smtClean="0"/>
              <a:t>nauczycieli </a:t>
            </a:r>
            <a:br>
              <a:rPr lang="pl-PL" sz="1600" dirty="0" smtClean="0"/>
            </a:br>
            <a:r>
              <a:rPr lang="pl-PL" sz="1600" dirty="0" smtClean="0"/>
              <a:t>z danych szkół.</a:t>
            </a:r>
            <a:endParaRPr lang="pl-PL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az\Desktop\500_F_37543697_Gu4EXWrHE5y0rMsyadQDCASBRFnCipD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844824"/>
            <a:ext cx="2884321" cy="192095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395536" y="4221088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Zespół Kształcenia Zawodowego w Puławach jest pierwszym w powiecie puławskim lokalnym ośrodkiem dysponującym upoważnieniem do szkolenia operatorów koparkoładowarki i koparki – certyfikowanym przez Centrum Koordynacji Szkolenia Operatorów Maszyn Instytutu Mechanizacji Budownictwa i Górnictwa Skalnego. </a:t>
            </a:r>
            <a:endParaRPr lang="pl-PL" b="1" dirty="0"/>
          </a:p>
        </p:txBody>
      </p:sp>
      <p:pic>
        <p:nvPicPr>
          <p:cNvPr id="8" name="Picture 2" descr="C:\Users\staz\Desktop\kopark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27584" y="1844824"/>
            <a:ext cx="2818237" cy="18817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Minus 8"/>
          <p:cNvSpPr/>
          <p:nvPr/>
        </p:nvSpPr>
        <p:spPr>
          <a:xfrm>
            <a:off x="-1620688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20688" y="6129620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20688" y="6327482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95536" y="556760"/>
            <a:ext cx="8568952" cy="792088"/>
          </a:xfrm>
          <a:prstGeom prst="homePlate">
            <a:avLst>
              <a:gd name="adj" fmla="val 77584"/>
            </a:avLst>
          </a:prstGeom>
          <a:solidFill>
            <a:srgbClr val="FF00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Kurs operatora koparkoładowarki</a:t>
            </a:r>
            <a:r>
              <a:rPr kumimoji="0" lang="pl-PL" altLang="pl-PL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 oraz 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koparki  jednonaczyniowej do 25 ton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0420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611560" y="3068960"/>
            <a:ext cx="3346450" cy="25098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oszymanska\Desktop\DSC02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99" y="1484784"/>
            <a:ext cx="4320799" cy="30243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9" name="Minus 8"/>
          <p:cNvSpPr/>
          <p:nvPr/>
        </p:nvSpPr>
        <p:spPr>
          <a:xfrm>
            <a:off x="-1620688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20688" y="6108413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56692" y="6306275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95536" y="657413"/>
            <a:ext cx="8552966" cy="544512"/>
          </a:xfrm>
          <a:prstGeom prst="homePlate">
            <a:avLst>
              <a:gd name="adj" fmla="val 100656"/>
            </a:avLst>
          </a:prstGeom>
          <a:solidFill>
            <a:srgbClr val="FF00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Kurs operatora wózka widłowego z uprawnieniami UDT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6" descr="DSC06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4457" y="1158320"/>
            <a:ext cx="3906539" cy="2670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ymbol zastępczy zawartości 7" descr="DSCN0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0290" y="4002107"/>
            <a:ext cx="3890706" cy="26032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107403" y="21581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Kurs spawania w metodzie MAG, TIG i elektrodą otuloną kończące się egzaminami państwowymi </a:t>
            </a:r>
          </a:p>
        </p:txBody>
      </p:sp>
      <p:pic>
        <p:nvPicPr>
          <p:cNvPr id="1026" name="Picture 2" descr="C:\Users\oszymanska\Desktop\342380048_5993005334088067_137809610783313135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8320"/>
            <a:ext cx="3954083" cy="26611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szymanska\Desktop\342378393_1300559837194660_437393793338032312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2" y="3963216"/>
            <a:ext cx="3915929" cy="268105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szymanska\Desktop\SCIEZKA_BRANZO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2" y="342737"/>
            <a:ext cx="8052155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inus 6"/>
          <p:cNvSpPr/>
          <p:nvPr/>
        </p:nvSpPr>
        <p:spPr>
          <a:xfrm>
            <a:off x="-1620688" y="6660138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22775" y="6288422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22775" y="6475899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4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szymanska\Desktop\materiały reklamowe\zdjęcia BRANŻUŚ\na stronę\20230321_095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1824"/>
            <a:ext cx="8028893" cy="540643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195736" y="5896004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Zapraszamy!</a:t>
            </a:r>
            <a:endParaRPr lang="pl-PL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2372" y="980728"/>
            <a:ext cx="8219256" cy="5198384"/>
          </a:xfrm>
        </p:spPr>
        <p:txBody>
          <a:bodyPr>
            <a:noAutofit/>
          </a:bodyPr>
          <a:lstStyle/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 smtClean="0"/>
              <a:t>		</a:t>
            </a:r>
            <a:r>
              <a:rPr lang="pl-PL" sz="1500" dirty="0" smtClean="0"/>
              <a:t>Historia naszej placówki sięga 2006 roku. Wtedy to powstało Centrum Kształcenia Praktycznego na bazie warsztatów  Zespoły Szkół Technicznych w Puławach.  W 2013  roku powstało Centrum Kształcenia Zawodowego wraz z Ośrodkiem Dokształcania </a:t>
            </a:r>
            <a:br>
              <a:rPr lang="pl-PL" sz="1500" dirty="0" smtClean="0"/>
            </a:br>
            <a:r>
              <a:rPr lang="pl-PL" sz="1500" dirty="0" smtClean="0"/>
              <a:t>i Doskonalenia Zawodowego i Zasadniczą Szkołą Zawodową, która od roku szkolnego 2017/2018 zgodnie z reformą oświaty została przekształcona na Branżową Szkołę I Stopnia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 smtClean="0"/>
              <a:t>		Zespół Kształcenia Zawodowego w Puławach powstał w 2019 roku w wyniku reformy polskiego systemu edukacji. Wraz z podobnymi instytucjami w innych miastach, tworzy na terenie Polski sieć placówek edukacyjnych, udostępniających pracownie zawodowe oraz wykwalifikowaną kadrę, zarówno młodzieży jak i osobom dorosłym, dla potrzeb edukacji zawodowej. 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 smtClean="0"/>
              <a:t>		Zespół Kształcenia Zawodowego prowadzi działalność edukacyjną młodzieży </a:t>
            </a:r>
            <a:br>
              <a:rPr lang="pl-PL" sz="1500" dirty="0" smtClean="0"/>
            </a:br>
            <a:r>
              <a:rPr lang="pl-PL" sz="1500" dirty="0" smtClean="0"/>
              <a:t>w Branżowej Szkole I Stopnia w trzech zawodach: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ClrTx/>
            </a:pPr>
            <a:r>
              <a:rPr lang="pl-PL" sz="1500" dirty="0" smtClean="0"/>
              <a:t>mechanik pojazdów samochodowych,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ClrTx/>
            </a:pPr>
            <a:r>
              <a:rPr lang="pl-PL" sz="1500" dirty="0"/>
              <a:t>e</a:t>
            </a:r>
            <a:r>
              <a:rPr lang="pl-PL" sz="1500" dirty="0" smtClean="0"/>
              <a:t>lektryk,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ClrTx/>
            </a:pPr>
            <a:r>
              <a:rPr lang="pl-PL" sz="1500" dirty="0"/>
              <a:t>m</a:t>
            </a:r>
            <a:r>
              <a:rPr lang="pl-PL" sz="1500" dirty="0" smtClean="0"/>
              <a:t>echanik – monter maszyn i urządzeń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 smtClean="0"/>
              <a:t>		Młodzieży, która trafia do naszej szkoły umożliwiamy odbycie zajęć praktycznych w nowocześnie wyposażonych pracowniach pod okiem wysoko wykwalifikowanej i doświadczonej kadry.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 smtClean="0"/>
              <a:t>		Posiadamy  również w swojej ofercie kursy zawodowe podnoszące kwalifikacje zawodowe przeznaczone dla naszych uczniów jak również osób dorosłych, które chcą zdobyć lub poszerzyć swoje umiejętności zawodowe.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71600" y="18864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Nasza szkoła…</a:t>
            </a:r>
            <a:endParaRPr lang="pl-PL" sz="3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-1620688" y="6597352"/>
            <a:ext cx="12420973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20688" y="6179112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20688" y="6399490"/>
            <a:ext cx="12420973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365082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Jesteśmy PRAKTYCZNIE najlepsi! </a:t>
            </a:r>
            <a:endParaRPr lang="pl-PL" sz="3200" b="1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oszymanska\AppData\Local\Microsoft\Windows\Temporary Internet Files\Content.IE5\MMWUNZTY\Ok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3697">
            <a:off x="6271777" y="2565818"/>
            <a:ext cx="2564742" cy="29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8804" cy="261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-1" y="5657671"/>
            <a:ext cx="9138805" cy="120032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Zespół Kształcenia Zawodowego</a:t>
            </a:r>
            <a:br>
              <a:rPr lang="pl-PL" b="1" dirty="0" smtClean="0"/>
            </a:br>
            <a:r>
              <a:rPr lang="pl-PL" b="1" dirty="0" smtClean="0"/>
              <a:t>ul. Sieroszewskiego 1, </a:t>
            </a:r>
            <a:r>
              <a:rPr lang="pl-PL" b="1" dirty="0"/>
              <a:t>24-100 </a:t>
            </a:r>
            <a:r>
              <a:rPr lang="pl-PL" b="1" dirty="0" smtClean="0"/>
              <a:t>Puławy </a:t>
            </a:r>
          </a:p>
          <a:p>
            <a:pPr algn="ctr"/>
            <a:r>
              <a:rPr lang="pl-PL" b="1" dirty="0" smtClean="0"/>
              <a:t>www.zkz.pulawy.pl</a:t>
            </a:r>
          </a:p>
          <a:p>
            <a:pPr algn="ctr"/>
            <a:r>
              <a:rPr lang="pl-PL" b="1" dirty="0" smtClean="0"/>
              <a:t>tel. 81 886 38 37</a:t>
            </a:r>
          </a:p>
        </p:txBody>
      </p:sp>
      <p:sp>
        <p:nvSpPr>
          <p:cNvPr id="7" name="Minus 6"/>
          <p:cNvSpPr/>
          <p:nvPr/>
        </p:nvSpPr>
        <p:spPr>
          <a:xfrm>
            <a:off x="-1657992" y="5529248"/>
            <a:ext cx="12459982" cy="17187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57993" y="5460882"/>
            <a:ext cx="12459983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57992" y="5401025"/>
            <a:ext cx="12459983" cy="210103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0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75" y="1124744"/>
            <a:ext cx="3906346" cy="52084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94192" y="980728"/>
            <a:ext cx="1736080" cy="411506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3 lata nauki</a:t>
            </a: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8816" y="2060848"/>
            <a:ext cx="3024335" cy="720080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Zajęcia praktyczne                     w naszych pracowniach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907704" y="1556791"/>
            <a:ext cx="2254833" cy="3889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Nauka bezpłatna!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15229" y="3573016"/>
            <a:ext cx="3025851" cy="720080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Możliwość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zakwaterowania w</a:t>
            </a:r>
            <a:r>
              <a:rPr kumimoji="0" lang="pl-PL" altLang="pl-PL" sz="1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 </a:t>
            </a: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bursie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498800" y="2996952"/>
            <a:ext cx="2807840" cy="44698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Egzamin zawodowy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220712" y="4509120"/>
            <a:ext cx="3085928" cy="648072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Dodatkowe kursy dla naszych uczniów</a:t>
            </a: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40712" y="197418"/>
            <a:ext cx="84625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u="sng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Branżowa Szkoła I Stopnia nr </a:t>
            </a:r>
            <a:r>
              <a:rPr lang="pl-PL" sz="32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r>
              <a:rPr lang="pl-PL" sz="3200" b="1" u="sng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32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Puławach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20826" y="5373216"/>
            <a:ext cx="4766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Poznaj </a:t>
            </a:r>
            <a:r>
              <a:rPr lang="pl-PL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teorie</a:t>
            </a:r>
            <a:r>
              <a:rPr lang="pl-PL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.</a:t>
            </a:r>
            <a:endParaRPr lang="pl-PL" sz="2400" b="1" dirty="0" smtClean="0">
              <a:solidFill>
                <a:srgbClr val="FF0000"/>
              </a:solidFill>
              <a:latin typeface="Segoe Script" panose="030B0504020000000003" pitchFamily="66" charset="0"/>
            </a:endParaRP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Zdobądź praktykę.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Wykształć </a:t>
            </a:r>
            <a:r>
              <a:rPr lang="pl-PL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się na fachowca!</a:t>
            </a:r>
          </a:p>
        </p:txBody>
      </p:sp>
    </p:spTree>
    <p:extLst>
      <p:ext uri="{BB962C8B-B14F-4D97-AF65-F5344CB8AC3E}">
        <p14:creationId xmlns:p14="http://schemas.microsoft.com/office/powerpoint/2010/main" val="22765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inus 9"/>
          <p:cNvSpPr/>
          <p:nvPr/>
        </p:nvSpPr>
        <p:spPr>
          <a:xfrm>
            <a:off x="-1659785" y="4611322"/>
            <a:ext cx="12496480" cy="21216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59786" y="4474887"/>
            <a:ext cx="12496481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inus 12"/>
          <p:cNvSpPr/>
          <p:nvPr/>
        </p:nvSpPr>
        <p:spPr>
          <a:xfrm>
            <a:off x="-1635072" y="4312880"/>
            <a:ext cx="12471768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323528" y="123469"/>
            <a:ext cx="7704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Branżowa Szkoła I Stopnia </a:t>
            </a:r>
            <a:r>
              <a:rPr lang="pl-PL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Nr 8</a:t>
            </a:r>
            <a:r>
              <a:rPr lang="pl-PL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pl-PL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w Puławach</a:t>
            </a:r>
            <a:endParaRPr lang="pl-PL" sz="2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323528" y="764704"/>
            <a:ext cx="6004398" cy="432048"/>
          </a:xfrm>
          <a:prstGeom prst="homePlate">
            <a:avLst>
              <a:gd name="adj" fmla="val 280827"/>
            </a:avLst>
          </a:prstGeom>
          <a:solidFill>
            <a:srgbClr val="85A3A3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Mechanik pojazdów samochodowych</a:t>
            </a:r>
            <a:endParaRPr kumimoji="0" lang="pl-PL" alt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365845" y="2884009"/>
            <a:ext cx="5849802" cy="432048"/>
          </a:xfrm>
          <a:prstGeom prst="homePlate">
            <a:avLst>
              <a:gd name="adj" fmla="val 296823"/>
            </a:avLst>
          </a:prstGeom>
          <a:solidFill>
            <a:srgbClr val="85A3A3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Mechanik - monter maszyn i urządzeń</a:t>
            </a:r>
            <a:endParaRPr kumimoji="0" lang="pl-PL" alt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_MG_2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48919"/>
            <a:ext cx="2520280" cy="18986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RDA_250214_001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65297"/>
            <a:ext cx="2728912" cy="18923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10427_1131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87" y="4835811"/>
            <a:ext cx="2586085" cy="191175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23528" y="1387417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Jeśli motoryzacja i mechanika to Twoja pasja, nowinki techniczne to twoja inspiracja, </a:t>
            </a:r>
            <a:r>
              <a:rPr lang="pl-PL" dirty="0" smtClean="0"/>
              <a:t>a </a:t>
            </a:r>
            <a:r>
              <a:rPr lang="pl-PL" dirty="0"/>
              <a:t>najnowsze modele najlepszych marek samochodów to Twoje </a:t>
            </a:r>
            <a:r>
              <a:rPr lang="pl-PL" dirty="0" smtClean="0"/>
              <a:t>marzenia</a:t>
            </a:r>
          </a:p>
          <a:p>
            <a:pPr algn="just"/>
            <a:r>
              <a:rPr lang="pl-PL" dirty="0" smtClean="0"/>
              <a:t>- </a:t>
            </a:r>
            <a:r>
              <a:rPr lang="pl-PL" dirty="0"/>
              <a:t>wybierz ten </a:t>
            </a:r>
            <a:r>
              <a:rPr lang="pl-PL" dirty="0" smtClean="0"/>
              <a:t>kierunek</a:t>
            </a:r>
            <a:r>
              <a:rPr lang="pl-PL" dirty="0"/>
              <a:t>!</a:t>
            </a:r>
          </a:p>
        </p:txBody>
      </p:sp>
      <p:sp>
        <p:nvSpPr>
          <p:cNvPr id="7" name="Prostokąt 6"/>
          <p:cNvSpPr/>
          <p:nvPr/>
        </p:nvSpPr>
        <p:spPr>
          <a:xfrm>
            <a:off x="299642" y="3429000"/>
            <a:ext cx="884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/>
              <a:t>A  może nie jesteś  jeszcze zdecydowany?</a:t>
            </a:r>
          </a:p>
          <a:p>
            <a:r>
              <a:rPr lang="pl-PL" i="1" dirty="0"/>
              <a:t>Proponujemy Ci kierunek, który da Ci </a:t>
            </a:r>
            <a:r>
              <a:rPr lang="pl-PL" i="1" dirty="0" smtClean="0"/>
              <a:t>szeroki wachlarz możliwości zawodowych</a:t>
            </a:r>
            <a:r>
              <a:rPr lang="pl-PL" i="1" dirty="0"/>
              <a:t>!</a:t>
            </a:r>
          </a:p>
        </p:txBody>
      </p:sp>
      <p:sp>
        <p:nvSpPr>
          <p:cNvPr id="8" name="Prostokąt 7"/>
          <p:cNvSpPr/>
          <p:nvPr/>
        </p:nvSpPr>
        <p:spPr>
          <a:xfrm rot="1091081">
            <a:off x="6554365" y="1687723"/>
            <a:ext cx="23198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ekrutacja </a:t>
            </a:r>
          </a:p>
          <a:p>
            <a:pPr algn="ctr"/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2024/2025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4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601898" y="26064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Branżowa Szkoła I Stopnia Nr 8</a:t>
            </a:r>
            <a:endParaRPr lang="pl-PL" sz="36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88266">
            <a:off x="7980791" y="1450629"/>
            <a:ext cx="789333" cy="39466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622270" y="1124743"/>
            <a:ext cx="63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Berlin Sans FB Demi" panose="020E0802020502020306" pitchFamily="34" charset="0"/>
              </a:rPr>
              <a:t>Mechanik pojazdów samochodowych</a:t>
            </a:r>
            <a:endParaRPr lang="pl-PL" sz="2800" b="1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4" descr="C:\Users\staz\AppData\Local\Microsoft\Windows\Temporary Internet Files\Content.IE5\BTT5ZKOZ\wrench-296712_960_720[1]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380789">
            <a:off x="7736557" y="861924"/>
            <a:ext cx="1051278" cy="525639"/>
          </a:xfrm>
          <a:prstGeom prst="rect">
            <a:avLst/>
          </a:prstGeom>
          <a:noFill/>
        </p:spPr>
      </p:pic>
      <p:sp>
        <p:nvSpPr>
          <p:cNvPr id="12" name="Minus 11"/>
          <p:cNvSpPr/>
          <p:nvPr/>
        </p:nvSpPr>
        <p:spPr>
          <a:xfrm>
            <a:off x="-1629038" y="6597352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inus 12"/>
          <p:cNvSpPr/>
          <p:nvPr/>
        </p:nvSpPr>
        <p:spPr>
          <a:xfrm>
            <a:off x="-1620688" y="6201628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Minus 13"/>
          <p:cNvSpPr/>
          <p:nvPr/>
        </p:nvSpPr>
        <p:spPr>
          <a:xfrm>
            <a:off x="-1629038" y="6399490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C:\Users\oszymanska\Desktop\zdjęcia 2021\IMG_20210427_110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8" y="2066092"/>
            <a:ext cx="2387228" cy="37444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7" name="Picture 3" descr="C:\Users\oszymanska\Desktop\zdjęcia 2021\IMG_20210427_113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58" y="2066092"/>
            <a:ext cx="4699306" cy="374441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160000"/>
                <a:lumMod val="160000"/>
              </a:schemeClr>
            </a:gs>
            <a:gs pos="42000">
              <a:schemeClr val="bg2">
                <a:tint val="94000"/>
                <a:shade val="94000"/>
                <a:satMod val="160000"/>
                <a:lumMod val="130000"/>
              </a:schemeClr>
            </a:gs>
            <a:gs pos="100000">
              <a:schemeClr val="bg2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1988840"/>
            <a:ext cx="7848872" cy="3096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cs typeface="Times New Roman" panose="02020603050405020304" pitchFamily="18" charset="0"/>
              </a:rPr>
              <a:t>	Uczący się w tym kierunku staną się specjalistami </a:t>
            </a:r>
            <a:br>
              <a:rPr lang="pl-PL" dirty="0" smtClean="0">
                <a:cs typeface="Times New Roman" panose="02020603050405020304" pitchFamily="18" charset="0"/>
              </a:rPr>
            </a:br>
            <a:r>
              <a:rPr lang="pl-PL" dirty="0" smtClean="0">
                <a:cs typeface="Times New Roman" panose="02020603050405020304" pitchFamily="18" charset="0"/>
              </a:rPr>
              <a:t>z dziedziny naprawy i eksploatacji pojazdów samochodowych, a także diagnostyki samochodowej. Zapotrzebowanie na mechaników pojazdów samochodowych jest bardzo duże. Kształcenie w zawodzie obejmuje jedną kwalifikację:</a:t>
            </a:r>
          </a:p>
          <a:p>
            <a:pPr marL="0" indent="0" algn="just">
              <a:buNone/>
            </a:pPr>
            <a:r>
              <a:rPr lang="pl-PL" b="1" dirty="0" smtClean="0">
                <a:cs typeface="Times New Roman" panose="02020603050405020304" pitchFamily="18" charset="0"/>
              </a:rPr>
              <a:t>MOT.05 </a:t>
            </a:r>
            <a:r>
              <a:rPr lang="pl-PL" b="1" dirty="0">
                <a:cs typeface="Times New Roman" panose="02020603050405020304" pitchFamily="18" charset="0"/>
              </a:rPr>
              <a:t>Obsługa, diagnozowanie oraz naprawa pojazdów samochodowych.</a:t>
            </a:r>
            <a:endParaRPr lang="pl-PL" b="1" dirty="0" smtClean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5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769587">
            <a:off x="7446066" y="591361"/>
            <a:ext cx="709988" cy="1026488"/>
          </a:xfrm>
          <a:prstGeom prst="rect">
            <a:avLst/>
          </a:prstGeom>
          <a:noFill/>
        </p:spPr>
      </p:pic>
      <p:pic>
        <p:nvPicPr>
          <p:cNvPr id="6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97336">
            <a:off x="7840186" y="1056340"/>
            <a:ext cx="1051278" cy="525639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902189" y="751116"/>
            <a:ext cx="63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Berlin Sans FB Demi" panose="020E0802020502020306" pitchFamily="34" charset="0"/>
              </a:rPr>
              <a:t>Mechanik pojazdów samochodowych</a:t>
            </a:r>
            <a:endParaRPr lang="pl-PL" sz="2800" b="1" dirty="0">
              <a:latin typeface="Berlin Sans FB Demi" panose="020E0802020502020306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-1640574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0574" y="6129431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20688" y="6327482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az\Desktop\zdjęcia zkz\20210126_12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673204" cy="54006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932040" y="620688"/>
            <a:ext cx="3960440" cy="5328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dirty="0" smtClean="0">
                <a:cs typeface="Times New Roman" panose="02020603050405020304" pitchFamily="18" charset="0"/>
              </a:rPr>
              <a:t>Wysokim atutem kształcenia uczniów w klasie o specjalności mechanik pojazdów  samochodowych jest realizacja zajęć praktycznych w nowoczesnej</a:t>
            </a:r>
            <a:r>
              <a:rPr lang="pl-PL" sz="2000" dirty="0"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cs typeface="Times New Roman" panose="02020603050405020304" pitchFamily="18" charset="0"/>
              </a:rPr>
              <a:t>pracowni samochodowej współpracującej ze stacją kontroli pojazdów. Uczniowie oprócz zagadnień wynikających z podstawy programowej mogą szczegółowo zapoznać się z aktualnymi problemami naprawy </a:t>
            </a:r>
            <a:br>
              <a:rPr lang="pl-PL" sz="2000" dirty="0" smtClean="0">
                <a:cs typeface="Times New Roman" panose="02020603050405020304" pitchFamily="18" charset="0"/>
              </a:rPr>
            </a:br>
            <a:r>
              <a:rPr lang="pl-PL" sz="2000" dirty="0" smtClean="0">
                <a:cs typeface="Times New Roman" panose="02020603050405020304" pitchFamily="18" charset="0"/>
              </a:rPr>
              <a:t>i diagnostyki pojazdów samochodowych różnych marek </a:t>
            </a:r>
            <a:br>
              <a:rPr lang="pl-PL" sz="2000" dirty="0" smtClean="0">
                <a:cs typeface="Times New Roman" panose="02020603050405020304" pitchFamily="18" charset="0"/>
              </a:rPr>
            </a:br>
            <a:r>
              <a:rPr lang="pl-PL" sz="2000" dirty="0" smtClean="0">
                <a:cs typeface="Times New Roman" panose="02020603050405020304" pitchFamily="18" charset="0"/>
              </a:rPr>
              <a:t>i modeli.</a:t>
            </a:r>
            <a:endParaRPr lang="pl-PL" sz="2000" b="1" dirty="0"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88010">
            <a:off x="357645" y="551815"/>
            <a:ext cx="1051278" cy="525639"/>
          </a:xfrm>
          <a:prstGeom prst="rect">
            <a:avLst/>
          </a:prstGeom>
          <a:noFill/>
        </p:spPr>
      </p:pic>
      <p:sp>
        <p:nvSpPr>
          <p:cNvPr id="9" name="Minus 8"/>
          <p:cNvSpPr/>
          <p:nvPr/>
        </p:nvSpPr>
        <p:spPr>
          <a:xfrm>
            <a:off x="-1640574" y="6363863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40574" y="6561725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0574" y="6166001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62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az\Desktop\zdjęcia zkz\20210125_122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57" y="836711"/>
            <a:ext cx="8103383" cy="46085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45800">
            <a:off x="475767" y="352334"/>
            <a:ext cx="1478047" cy="739024"/>
          </a:xfrm>
          <a:prstGeom prst="rect">
            <a:avLst/>
          </a:prstGeom>
          <a:noFill/>
        </p:spPr>
      </p:pic>
      <p:pic>
        <p:nvPicPr>
          <p:cNvPr id="1027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09192">
            <a:off x="6695104" y="4997422"/>
            <a:ext cx="709988" cy="1026488"/>
          </a:xfrm>
          <a:prstGeom prst="rect">
            <a:avLst/>
          </a:prstGeom>
          <a:noFill/>
        </p:spPr>
      </p:pic>
      <p:sp>
        <p:nvSpPr>
          <p:cNvPr id="7" name="Minus 6"/>
          <p:cNvSpPr/>
          <p:nvPr/>
        </p:nvSpPr>
        <p:spPr>
          <a:xfrm>
            <a:off x="-1623321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51833" y="6117441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20688" y="6315303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09192">
            <a:off x="7573904" y="4641501"/>
            <a:ext cx="1054132" cy="1524045"/>
          </a:xfrm>
          <a:prstGeom prst="rect">
            <a:avLst/>
          </a:prstGeom>
          <a:noFill/>
        </p:spPr>
      </p:pic>
      <p:pic>
        <p:nvPicPr>
          <p:cNvPr id="11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8086">
            <a:off x="1889571" y="459026"/>
            <a:ext cx="1051278" cy="525639"/>
          </a:xfrm>
          <a:prstGeom prst="rect">
            <a:avLst/>
          </a:prstGeom>
          <a:noFill/>
        </p:spPr>
      </p:pic>
      <p:pic>
        <p:nvPicPr>
          <p:cNvPr id="12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8086">
            <a:off x="2969123" y="535741"/>
            <a:ext cx="800140" cy="400070"/>
          </a:xfrm>
          <a:prstGeom prst="rect">
            <a:avLst/>
          </a:prstGeom>
          <a:noFill/>
        </p:spPr>
      </p:pic>
      <p:pic>
        <p:nvPicPr>
          <p:cNvPr id="13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09192">
            <a:off x="5897387" y="5198673"/>
            <a:ext cx="480436" cy="6946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oszymanska\Desktop\materiały reklamowe\zdjęcia BRANŻUŚ\Branżuś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67105"/>
            <a:ext cx="3411857" cy="43124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inus 6"/>
          <p:cNvSpPr/>
          <p:nvPr/>
        </p:nvSpPr>
        <p:spPr>
          <a:xfrm>
            <a:off x="-1620688" y="6597352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20688" y="6201628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11510" y="6399490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323528" y="332656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Jeśli </a:t>
            </a:r>
            <a:r>
              <a:rPr lang="pl-PL" dirty="0"/>
              <a:t>u</a:t>
            </a:r>
            <a:r>
              <a:rPr lang="pl-PL" dirty="0" smtClean="0"/>
              <a:t>kończyłeś </a:t>
            </a:r>
            <a:r>
              <a:rPr lang="pl-PL" dirty="0"/>
              <a:t>Branżową Szkołę I Stopnia w zawodzie </a:t>
            </a:r>
            <a:r>
              <a:rPr lang="pl-PL" dirty="0" smtClean="0"/>
              <a:t>mechanik </a:t>
            </a:r>
            <a:r>
              <a:rPr lang="pl-PL" dirty="0"/>
              <a:t>pojazdów samochodowych? Kontynuuj </a:t>
            </a:r>
            <a:r>
              <a:rPr lang="pl-PL" dirty="0" smtClean="0"/>
              <a:t>naukę w </a:t>
            </a:r>
            <a:r>
              <a:rPr lang="pl-PL" sz="2400" b="1" dirty="0" smtClean="0"/>
              <a:t>Branżowej Szkole II Stopnia w Puławach</a:t>
            </a:r>
            <a:r>
              <a:rPr lang="pl-PL" sz="2800" dirty="0" smtClean="0"/>
              <a:t>!</a:t>
            </a:r>
            <a:endParaRPr lang="pl-PL" sz="2800" dirty="0"/>
          </a:p>
          <a:p>
            <a:r>
              <a:rPr lang="pl-PL" dirty="0"/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498472" y="1591995"/>
            <a:ext cx="4433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Uzyskasz:</a:t>
            </a:r>
          </a:p>
          <a:p>
            <a:r>
              <a:rPr lang="pl-PL" dirty="0"/>
              <a:t>- dyplom technika,</a:t>
            </a:r>
          </a:p>
          <a:p>
            <a:r>
              <a:rPr lang="pl-PL" dirty="0"/>
              <a:t>- wykształcenie średnie branżowe,</a:t>
            </a:r>
          </a:p>
          <a:p>
            <a:r>
              <a:rPr lang="pl-PL" dirty="0"/>
              <a:t>- możliwość przystąpienia do egzaminu </a:t>
            </a:r>
            <a:endParaRPr lang="pl-PL" dirty="0" smtClean="0"/>
          </a:p>
          <a:p>
            <a:r>
              <a:rPr lang="pl-PL" dirty="0" smtClean="0"/>
              <a:t>maturalnego</a:t>
            </a:r>
            <a:r>
              <a:rPr lang="pl-PL" dirty="0"/>
              <a:t>,</a:t>
            </a:r>
          </a:p>
          <a:p>
            <a:r>
              <a:rPr lang="pl-PL" dirty="0"/>
              <a:t>- nowe kwalifikacje zawodowe w ramach </a:t>
            </a:r>
            <a:endParaRPr lang="pl-PL" dirty="0" smtClean="0"/>
          </a:p>
          <a:p>
            <a:r>
              <a:rPr lang="pl-PL" dirty="0" smtClean="0"/>
              <a:t>kursów </a:t>
            </a:r>
            <a:r>
              <a:rPr lang="pl-PL" dirty="0"/>
              <a:t>organizowanych w </a:t>
            </a:r>
            <a:r>
              <a:rPr lang="pl-PL" dirty="0" smtClean="0"/>
              <a:t>ZKZ!</a:t>
            </a:r>
            <a:endParaRPr lang="pl-PL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63751" y="5016236"/>
            <a:ext cx="2368289" cy="3889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Nauka bezpłatna!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39082" y="3789040"/>
            <a:ext cx="1931987" cy="3762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System zaoczny!</a:t>
            </a: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78955" y="5013176"/>
            <a:ext cx="1511300" cy="3889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2 lata nauki!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1109" y="4365104"/>
            <a:ext cx="3745284" cy="44262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Egzamin zawodowy</a:t>
            </a:r>
            <a:r>
              <a:rPr kumimoji="0" lang="pl-PL" altLang="pl-PL" sz="1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 </a:t>
            </a: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MOT.06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9762" y="5590249"/>
            <a:ext cx="4347978" cy="453846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Możliwość egzaminu</a:t>
            </a:r>
            <a:r>
              <a:rPr kumimoji="0" lang="pl-PL" altLang="pl-PL" sz="1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 </a:t>
            </a: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maturalnego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4274</TotalTime>
  <Words>463</Words>
  <Application>Microsoft Office PowerPoint</Application>
  <PresentationFormat>Pokaz na ekranie (4:3)</PresentationFormat>
  <Paragraphs>79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Berlin Sans FB Demi</vt:lpstr>
      <vt:lpstr>Calibri</vt:lpstr>
      <vt:lpstr>Georgia</vt:lpstr>
      <vt:lpstr>Rockwell</vt:lpstr>
      <vt:lpstr>Segoe Script</vt:lpstr>
      <vt:lpstr>Times New Roman</vt:lpstr>
      <vt:lpstr>Trebuchet MS</vt:lpstr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edukacyjna Centrum Kształcenia Praktycznego w Puławach</dc:title>
  <dc:creator>mariusz</dc:creator>
  <cp:lastModifiedBy>Ewelina Giza</cp:lastModifiedBy>
  <cp:revision>297</cp:revision>
  <dcterms:created xsi:type="dcterms:W3CDTF">2013-03-20T08:53:27Z</dcterms:created>
  <dcterms:modified xsi:type="dcterms:W3CDTF">2024-02-27T09:51:57Z</dcterms:modified>
</cp:coreProperties>
</file>