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1"/>
  </p:notesMasterIdLst>
  <p:sldIdLst>
    <p:sldId id="268" r:id="rId2"/>
    <p:sldId id="256" r:id="rId3"/>
    <p:sldId id="294" r:id="rId4"/>
    <p:sldId id="261" r:id="rId5"/>
    <p:sldId id="259" r:id="rId6"/>
    <p:sldId id="278" r:id="rId7"/>
    <p:sldId id="295" r:id="rId8"/>
    <p:sldId id="257" r:id="rId9"/>
    <p:sldId id="260" r:id="rId10"/>
    <p:sldId id="274" r:id="rId11"/>
    <p:sldId id="262" r:id="rId12"/>
    <p:sldId id="297" r:id="rId13"/>
    <p:sldId id="264" r:id="rId14"/>
    <p:sldId id="265" r:id="rId15"/>
    <p:sldId id="263" r:id="rId16"/>
    <p:sldId id="283" r:id="rId17"/>
    <p:sldId id="296" r:id="rId18"/>
    <p:sldId id="286" r:id="rId19"/>
    <p:sldId id="298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8A5F-D127-4C5C-A6C9-5BCEC386DB5D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7A281-1453-4EFD-A3C1-B0FD0FEFFD2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8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7A281-1453-4EFD-A3C1-B0FD0FEFFD2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7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E72481-4BCC-40AE-B657-D338C4E382AB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7E937F-CB41-499E-8EA6-26375C8EB1C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323528" y="4581128"/>
            <a:ext cx="8568952" cy="2276872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854696" cy="1752600"/>
          </a:xfrm>
        </p:spPr>
        <p:txBody>
          <a:bodyPr>
            <a:normAutofit/>
          </a:bodyPr>
          <a:lstStyle/>
          <a:p>
            <a:endParaRPr lang="pl-PL" sz="3200" dirty="0"/>
          </a:p>
        </p:txBody>
      </p:sp>
      <p:pic>
        <p:nvPicPr>
          <p:cNvPr id="1026" name="Picture 2" descr="C:\Users\staz\Desktop\zdjęcia zkz\20210121_09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056784" cy="3503709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755576" y="4149080"/>
            <a:ext cx="79208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Zespół Kształcenia Zawodowego </a:t>
            </a:r>
            <a:endParaRPr lang="pl-PL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w  </a:t>
            </a:r>
            <a:r>
              <a:rPr lang="pl-PL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Puławach</a:t>
            </a:r>
            <a:r>
              <a:rPr lang="pl-PL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pl-PL" sz="2800" dirty="0" smtClean="0">
                <a:cs typeface="Times New Roman" panose="02020603050405020304" pitchFamily="18" charset="0"/>
              </a:rPr>
              <a:t>ul. Sieroszewskiego 1</a:t>
            </a:r>
            <a:br>
              <a:rPr lang="pl-PL" sz="2800" dirty="0" smtClean="0">
                <a:cs typeface="Times New Roman" panose="02020603050405020304" pitchFamily="18" charset="0"/>
              </a:rPr>
            </a:br>
            <a:r>
              <a:rPr lang="pl-PL" sz="2800" dirty="0" err="1" smtClean="0">
                <a:cs typeface="Times New Roman" panose="02020603050405020304" pitchFamily="18" charset="0"/>
              </a:rPr>
              <a:t>www.ckz.pulawy.pl</a:t>
            </a:r>
            <a:endParaRPr lang="pl-PL" sz="2800" dirty="0" smtClean="0">
              <a:cs typeface="Times New Roman" panose="02020603050405020304" pitchFamily="18" charset="0"/>
            </a:endParaRPr>
          </a:p>
          <a:p>
            <a:pPr algn="ctr"/>
            <a:r>
              <a:rPr lang="pl-PL" sz="2800" dirty="0" smtClean="0">
                <a:cs typeface="Times New Roman" panose="02020603050405020304" pitchFamily="18" charset="0"/>
              </a:rPr>
              <a:t>81 8863837</a:t>
            </a:r>
          </a:p>
          <a:p>
            <a:endParaRPr lang="pl-P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021288"/>
            <a:ext cx="268760" cy="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992888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1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 ramach kształcenia w zawodzie elektryk proponujemy naszym uczniom i absolwentom uzyskanie uprawnień kontrolno-pomiarowych wydawanych przez Stowarzyszenie Elektryków Polskich </a:t>
            </a:r>
            <a:r>
              <a:rPr lang="pl-PL" sz="2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(SEP)</a:t>
            </a:r>
            <a:r>
              <a:rPr lang="pl-PL" sz="2500" dirty="0" smtClean="0"/>
              <a:t/>
            </a:r>
            <a:br>
              <a:rPr lang="pl-PL" sz="2500" dirty="0" smtClean="0"/>
            </a:br>
            <a:endParaRPr lang="pl-PL" sz="2500" dirty="0"/>
          </a:p>
        </p:txBody>
      </p:sp>
      <p:pic>
        <p:nvPicPr>
          <p:cNvPr id="5122" name="Picture 2" descr="C:\Users\staz\Desktop\zdjęcia zkz\_MG_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5184576" cy="3455835"/>
          </a:xfrm>
          <a:prstGeom prst="rect">
            <a:avLst/>
          </a:prstGeom>
          <a:noFill/>
        </p:spPr>
      </p:pic>
      <p:pic>
        <p:nvPicPr>
          <p:cNvPr id="4" name="Picture 14" descr="C:\Users\staz\AppData\Local\Microsoft\Windows\Temporary Internet Files\Content.IE5\IN5OY4UG\1200px-Ohms_law_voltage_sourc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7408"/>
            <a:ext cx="2407979" cy="1480592"/>
          </a:xfrm>
          <a:prstGeom prst="rect">
            <a:avLst/>
          </a:prstGeom>
          <a:noFill/>
        </p:spPr>
      </p:pic>
      <p:pic>
        <p:nvPicPr>
          <p:cNvPr id="5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9729">
            <a:off x="7630354" y="3803024"/>
            <a:ext cx="582612" cy="669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Nasze atuty: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Zespół Kształcenia Zawodowego jest nowocześnie wyposażoną placówką oświatową. </a:t>
            </a:r>
            <a:r>
              <a:rPr lang="pl-PL" dirty="0">
                <a:cs typeface="Times New Roman" panose="02020603050405020304" pitchFamily="18" charset="0"/>
              </a:rPr>
              <a:t>P</a:t>
            </a:r>
            <a:r>
              <a:rPr lang="pl-PL" dirty="0" smtClean="0">
                <a:cs typeface="Times New Roman" panose="02020603050405020304" pitchFamily="18" charset="0"/>
              </a:rPr>
              <a:t>osiada wysoko wykwalifikowaną  kadrę nauczycieli pedagogicznych oraz najlepszych nauczycieli praktycznej nauki zawodu. Zajęcia praktyczne odbywają się w nowocześnie wyposażonych pracowniach, które są stale </a:t>
            </a:r>
            <a:r>
              <a:rPr lang="pl-PL" dirty="0" err="1" smtClean="0">
                <a:cs typeface="Times New Roman" panose="02020603050405020304" pitchFamily="18" charset="0"/>
              </a:rPr>
              <a:t>doposażane</a:t>
            </a:r>
            <a:r>
              <a:rPr lang="pl-PL" dirty="0" smtClean="0">
                <a:cs typeface="Times New Roman" panose="02020603050405020304" pitchFamily="18" charset="0"/>
              </a:rPr>
              <a:t>, aby sprostać rozwojowi techniki. Posiadamy pracownię elektryczną oraz pracownię samochodową połączoną ze stacją kontroli pojazdów.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az\Desktop\świadectwo łukasie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7106">
            <a:off x="5920505" y="2142553"/>
            <a:ext cx="2613813" cy="3740457"/>
          </a:xfrm>
          <a:prstGeom prst="rect">
            <a:avLst/>
          </a:prstGeom>
          <a:noFill/>
        </p:spPr>
      </p:pic>
      <p:pic>
        <p:nvPicPr>
          <p:cNvPr id="1026" name="Picture 2" descr="C:\Users\staz\Desktop\operator maszyn roboczy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455">
            <a:off x="4886463" y="3929507"/>
            <a:ext cx="1244476" cy="1715869"/>
          </a:xfrm>
          <a:prstGeom prst="rect">
            <a:avLst/>
          </a:prstGeom>
          <a:noFill/>
        </p:spPr>
      </p:pic>
      <p:pic>
        <p:nvPicPr>
          <p:cNvPr id="1031" name="Picture 7" descr="C:\Users\staz\Desktop\książka spawac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64904"/>
            <a:ext cx="1808962" cy="2426656"/>
          </a:xfrm>
          <a:prstGeom prst="rect">
            <a:avLst/>
          </a:prstGeom>
          <a:noFill/>
        </p:spPr>
      </p:pic>
      <p:pic>
        <p:nvPicPr>
          <p:cNvPr id="1030" name="Picture 6" descr="C:\Users\staz\Desktop\uprawnienia U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1528313" cy="95403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ZKZ prowadzi kursy podwyższające i potwierdzające kwalifikacje zawodowe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5877272"/>
            <a:ext cx="8219256" cy="747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Do naszych klientów zaliczają się pracownicy największych przedsiębiorstw regionu. </a:t>
            </a:r>
            <a:endParaRPr lang="pl-PL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149" y="1052736"/>
            <a:ext cx="8229600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8" name="Picture 2" descr="C:\Users\staz\Desktop\kopar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738013" cy="2495902"/>
          </a:xfrm>
          <a:prstGeom prst="rect">
            <a:avLst/>
          </a:prstGeom>
          <a:noFill/>
        </p:spPr>
      </p:pic>
      <p:pic>
        <p:nvPicPr>
          <p:cNvPr id="2050" name="Picture 2" descr="C:\Users\staz\Desktop\500_F_37543697_Gu4EXWrHE5y0rMsyadQDCASBRFnCip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988840"/>
            <a:ext cx="4000445" cy="266429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39552" y="98072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5" indent="-177800" algn="just">
              <a:buFont typeface="Arial" pitchFamily="34" charset="0"/>
              <a:buChar char="•"/>
            </a:pPr>
            <a:r>
              <a:rPr lang="pl-PL" sz="2800" dirty="0" smtClean="0">
                <a:cs typeface="Times New Roman" panose="02020603050405020304" pitchFamily="18" charset="0"/>
              </a:rPr>
              <a:t>Kurs na operatora </a:t>
            </a:r>
            <a:r>
              <a:rPr lang="pl-PL" sz="2800" dirty="0" err="1" smtClean="0">
                <a:cs typeface="Times New Roman" panose="02020603050405020304" pitchFamily="18" charset="0"/>
              </a:rPr>
              <a:t>koparkoładowarki</a:t>
            </a:r>
            <a:r>
              <a:rPr lang="pl-PL" sz="2800" dirty="0" smtClean="0">
                <a:cs typeface="Times New Roman" panose="02020603050405020304" pitchFamily="18" charset="0"/>
              </a:rPr>
              <a:t> i koparki     jednonaczyniowej do 25t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95536" y="515719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Zespół Kształcenia Zawodowego w Puławach jest pierwszym w powiecie puławskim lokalnym ośrodkiem dysponującym upoważnieniem do szkolenia operatorów </a:t>
            </a:r>
            <a:r>
              <a:rPr lang="pl-PL" b="1" dirty="0" err="1" smtClean="0"/>
              <a:t>koparkoładowarki</a:t>
            </a:r>
            <a:r>
              <a:rPr lang="pl-PL" b="1" dirty="0" smtClean="0"/>
              <a:t> i koparki – certyfikowanym przez Centrum Koordynacji Szkolenia Operatorów Maszyn Instytutu Mechanizacji Budownictwa i Górnictwa Skalnego. </a:t>
            </a:r>
            <a:endParaRPr lang="pl-PL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 descr="DSC04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97994"/>
            <a:ext cx="4038600" cy="3028950"/>
          </a:xfrm>
        </p:spPr>
      </p:pic>
      <p:pic>
        <p:nvPicPr>
          <p:cNvPr id="6" name="Symbol zastępczy zawartości 5" descr="DSC04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  <p:sp>
        <p:nvSpPr>
          <p:cNvPr id="7" name="Prostokąt 6"/>
          <p:cNvSpPr/>
          <p:nvPr/>
        </p:nvSpPr>
        <p:spPr>
          <a:xfrm>
            <a:off x="395536" y="90872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76213" algn="just">
              <a:buClrTx/>
              <a:buFont typeface="Arial" pitchFamily="34" charset="0"/>
              <a:buChar char="•"/>
            </a:pPr>
            <a:r>
              <a:rPr lang="pl-PL" sz="2800" dirty="0" smtClean="0">
                <a:cs typeface="Times New Roman" panose="02020603050405020304" pitchFamily="18" charset="0"/>
              </a:rPr>
              <a:t>Kurs </a:t>
            </a:r>
            <a:r>
              <a:rPr lang="pl-PL" sz="2800" dirty="0" smtClean="0">
                <a:cs typeface="Times New Roman" panose="02020603050405020304" pitchFamily="18" charset="0"/>
              </a:rPr>
              <a:t>operatora</a:t>
            </a:r>
            <a:r>
              <a:rPr lang="pl-PL" sz="2800" dirty="0" smtClean="0"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cs typeface="Times New Roman" panose="02020603050405020304" pitchFamily="18" charset="0"/>
              </a:rPr>
              <a:t>wózka jezdniowego z napędem silnikowym i spalinowym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936104"/>
          </a:xfrm>
        </p:spPr>
        <p:txBody>
          <a:bodyPr>
            <a:normAutofit lnSpcReduction="10000"/>
          </a:bodyPr>
          <a:lstStyle/>
          <a:p>
            <a:pPr marL="177800" indent="-177800" algn="just">
              <a:buClrTx/>
            </a:pPr>
            <a:r>
              <a:rPr lang="pl-PL" dirty="0" smtClean="0">
                <a:cs typeface="Times New Roman" panose="02020603050405020304" pitchFamily="18" charset="0"/>
              </a:rPr>
              <a:t>Kurs spawania w metodzie MAG, TIG i elektrodą otuloną kończące się egzaminami państwowymi </a:t>
            </a:r>
          </a:p>
          <a:p>
            <a:pPr>
              <a:buClrTx/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6" descr="DSC0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80928"/>
            <a:ext cx="4134611" cy="3100958"/>
          </a:xfrm>
          <a:prstGeom prst="rect">
            <a:avLst/>
          </a:prstGeom>
        </p:spPr>
      </p:pic>
      <p:pic>
        <p:nvPicPr>
          <p:cNvPr id="9" name="Symbol zastępczy zawartości 7" descr="DSCN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4110608" cy="308295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8219256" cy="5760640"/>
          </a:xfrm>
        </p:spPr>
        <p:txBody>
          <a:bodyPr>
            <a:normAutofit/>
          </a:bodyPr>
          <a:lstStyle/>
          <a:p>
            <a:pPr marL="3175" indent="-3175" algn="just">
              <a:buNone/>
            </a:pPr>
            <a:r>
              <a:rPr lang="pl-PL" sz="1800" dirty="0" smtClean="0"/>
              <a:t>W latach 2019/ 2020  w ramach projektu  13.6 „Nowoczesne centra edukacji zawodowej” w Powiecie Puławskim wyposażyliśmy pracownie naszej szkoły w sprzęt o wartości ok. 600 000 tys. zł w tym: </a:t>
            </a:r>
          </a:p>
          <a:p>
            <a:pPr algn="just"/>
            <a:r>
              <a:rPr lang="pl-PL" sz="1800" dirty="0" smtClean="0"/>
              <a:t> podnośniki kolumnowe do samochodów</a:t>
            </a:r>
          </a:p>
          <a:p>
            <a:pPr algn="just"/>
            <a:r>
              <a:rPr lang="pl-PL" sz="1800" dirty="0" smtClean="0"/>
              <a:t> urządzenia do pomiaru geometrii samochodowej w technologii 3D</a:t>
            </a:r>
          </a:p>
          <a:p>
            <a:pPr algn="just"/>
            <a:r>
              <a:rPr lang="pl-PL" sz="1800" dirty="0" smtClean="0"/>
              <a:t> 12 </a:t>
            </a:r>
            <a:r>
              <a:rPr lang="pl-PL" sz="1800" dirty="0" err="1" smtClean="0"/>
              <a:t>szt</a:t>
            </a:r>
            <a:r>
              <a:rPr lang="pl-PL" sz="1800" dirty="0" smtClean="0"/>
              <a:t> tablic systemów elektronicznych pojazdów oraz modele podzespołów</a:t>
            </a:r>
          </a:p>
          <a:p>
            <a:pPr algn="just"/>
            <a:r>
              <a:rPr lang="pl-PL" sz="1800" dirty="0" smtClean="0"/>
              <a:t> stoły warsztatowe i urządzenia na wyposażenie pracowni samochodowej</a:t>
            </a:r>
          </a:p>
          <a:p>
            <a:pPr algn="just"/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 </a:t>
            </a:r>
          </a:p>
          <a:p>
            <a:endParaRPr lang="pl-PL" dirty="0" smtClean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39552" y="836712"/>
            <a:ext cx="8229600" cy="156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l-PL" sz="3600" b="1" dirty="0"/>
          </a:p>
        </p:txBody>
      </p:sp>
      <p:pic>
        <p:nvPicPr>
          <p:cNvPr id="6147" name="Picture 3" descr="C:\Users\staz\Desktop\zdjęcia zkz\20210126_142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548852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7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pl-PL" sz="2000" dirty="0" smtClean="0">
                <a:solidFill>
                  <a:schemeClr val="tx1"/>
                </a:solidFill>
                <a:latin typeface="+mn-lt"/>
              </a:rPr>
              <a:t>Posiadane przez ZKZ najnowsze wyposażenie pracowni samochodowej prezentuje najnowsze rozwiązania konstrukcyjne stosowane we współczesnych samochodach.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Dzięki temu uczniowie nie mają problemów na egzaminie zawodowym którego zdawalność wynosi 100% 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endParaRPr lang="pl-PL" dirty="0">
              <a:latin typeface="+mn-lt"/>
            </a:endParaRPr>
          </a:p>
        </p:txBody>
      </p:sp>
      <p:pic>
        <p:nvPicPr>
          <p:cNvPr id="5" name="Symbol zastępczy zawartości 4" descr="20210126_1418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40968"/>
            <a:ext cx="4038600" cy="2808312"/>
          </a:xfrm>
        </p:spPr>
      </p:pic>
      <p:pic>
        <p:nvPicPr>
          <p:cNvPr id="9" name="Symbol zastępczy zawartości 8" descr="20210126_142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107984"/>
            <a:ext cx="4038600" cy="280897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866360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życia szkoły: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89861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141277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 smtClean="0"/>
              <a:t>Projekt „Erasmus + Zagraniczne Staże Zawodowe” </a:t>
            </a:r>
          </a:p>
          <a:p>
            <a:pPr algn="just"/>
            <a:r>
              <a:rPr lang="pl-PL" dirty="0" smtClean="0"/>
              <a:t>W  ramach Programu Erasmus+, kilkunastu wyróżniających się uczniów Branżowej Szkoły I Stopnia Nr 8 w ZKZ w Puławach kształcących się w zawodzie mechanik pojazdów samochodowych i elektryk, co roku odbywa</a:t>
            </a:r>
          </a:p>
        </p:txBody>
      </p:sp>
      <p:pic>
        <p:nvPicPr>
          <p:cNvPr id="3074" name="Picture 2" descr="C:\Users\staz\Desktop\EU-flag-Erasmus_vect_PO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0688"/>
            <a:ext cx="2179837" cy="1154371"/>
          </a:xfrm>
          <a:prstGeom prst="rect">
            <a:avLst/>
          </a:prstGeom>
          <a:noFill/>
        </p:spPr>
      </p:pic>
      <p:pic>
        <p:nvPicPr>
          <p:cNvPr id="7" name="Picture 3" descr="C:\Users\staz\Desktop\zdjęcia zkz\włoc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5084225" cy="3627439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39552" y="2492896"/>
            <a:ext cx="3024336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l-PL" dirty="0" smtClean="0"/>
              <a:t>3-tygodniowe praktyki zawodowe we włoskich przedsiębiorstwach. Grupie towarzyszy dwóch opiekunów - pracowników ZKZ w Puławach. Celem projektu jest pomoc uczestnikom w  podnoszeniu kwalifikacji dostosowanych do potrzeb szybko zmieniającego się rynku pracy, zdobycie doświadczenia ale nie tylko.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235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5400600" cy="4325112"/>
          </a:xfrm>
        </p:spPr>
        <p:txBody>
          <a:bodyPr>
            <a:normAutofit/>
          </a:bodyPr>
          <a:lstStyle/>
          <a:p>
            <a:pPr marL="11113" indent="-11113" algn="just">
              <a:buNone/>
            </a:pPr>
            <a:r>
              <a:rPr lang="pl-PL" sz="1800" dirty="0" smtClean="0"/>
              <a:t>Dzięki wyzwaniom kulturowym, nasi uczniowie poznają jak pracują ludzie w innym kraju, dowiadują się, jakie są ich wartości i ogólne normy w miejscu pracy oraz rozwijają niezwykle cenną zdolność do przystosowania się do nowego </a:t>
            </a:r>
            <a:r>
              <a:rPr lang="pl-PL" sz="1800" dirty="0" smtClean="0"/>
              <a:t>i </a:t>
            </a:r>
            <a:r>
              <a:rPr lang="pl-PL" sz="1800" dirty="0" smtClean="0"/>
              <a:t>zmieniającego się środowiska. Dzięki pracy z ludźmi z innych kultur i środowisk poszerzają swoje horyzonty. Jest to również nieoceniony sposób na przeniesienie swoich umiejętności językowych na kolejny poziom</a:t>
            </a:r>
            <a:r>
              <a:rPr lang="pl-PL" sz="1800" dirty="0" smtClean="0"/>
              <a:t>. </a:t>
            </a:r>
            <a:r>
              <a:rPr lang="pl-PL" sz="1800" dirty="0" smtClean="0"/>
              <a:t>Projekt </a:t>
            </a:r>
            <a:r>
              <a:rPr lang="pl-PL" sz="1800" dirty="0" smtClean="0"/>
              <a:t>planujemy  </a:t>
            </a:r>
            <a:r>
              <a:rPr lang="pl-PL" sz="1800" dirty="0" smtClean="0"/>
              <a:t>kontynuować również </a:t>
            </a:r>
            <a:r>
              <a:rPr lang="pl-PL" sz="1800" dirty="0" smtClean="0"/>
              <a:t>w przyszłych latach.</a:t>
            </a:r>
            <a:endParaRPr lang="pl-PL" sz="1800" dirty="0" smtClean="0"/>
          </a:p>
          <a:p>
            <a:endParaRPr lang="pl-PL" dirty="0"/>
          </a:p>
        </p:txBody>
      </p:sp>
      <p:pic>
        <p:nvPicPr>
          <p:cNvPr id="4105" name="Picture 9" descr="C:\Users\staz\Desktop\praca dzia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80728"/>
            <a:ext cx="2613574" cy="476735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54461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Oferta edukacyjna </a:t>
            </a:r>
            <a:r>
              <a:rPr lang="pl-PL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Zespołu Kształcenia Zawodowego</a:t>
            </a:r>
            <a:br>
              <a:rPr lang="pl-PL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Puławach </a:t>
            </a:r>
            <a:r>
              <a:rPr lang="pl-PL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40152" y="5445224"/>
            <a:ext cx="2232248" cy="93610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rok szkolny 2021/2022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taz\Desktop\zdjęcia zkz\_MG_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816424" cy="2544282"/>
          </a:xfrm>
          <a:prstGeom prst="rect">
            <a:avLst/>
          </a:prstGeom>
          <a:noFill/>
        </p:spPr>
      </p:pic>
      <p:pic>
        <p:nvPicPr>
          <p:cNvPr id="2052" name="Picture 4" descr="C:\Users\staz\Desktop\zdjęcia zkz\_MG_2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780420" cy="252028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403648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1"/>
                </a:solidFill>
              </a:rPr>
              <a:t> ELEKTRYK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220072" y="19888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bg1"/>
                </a:solidFill>
              </a:rPr>
              <a:t> MECHANIK POJAZDÓW SAMOCHODOWYCH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521800"/>
          </a:xfrm>
        </p:spPr>
        <p:txBody>
          <a:bodyPr>
            <a:normAutofit fontScale="62500" lnSpcReduction="20000"/>
          </a:bodyPr>
          <a:lstStyle/>
          <a:p>
            <a:pPr algn="just" fontAlgn="base">
              <a:buNone/>
            </a:pPr>
            <a:r>
              <a:rPr lang="pl-PL" dirty="0" smtClean="0"/>
              <a:t>Historia naszej placówki sięga 2006 roku. Wtedy to powstało Centrum Kształcenia Praktycznego na bazie warsztatów  Zespoły Szkół Technicznych w Puławach.  W 2013  roku powstało Centrum Kształcenia Zawodowego wraz z Ośrodkiem Dokształcania i Doskonalenia Zawodowego i Zasadniczą Szkołą Zawodową, która od roku szkolnego 2017/2018 zgodnie z reformą oświaty została przekształcona na Branżową Szkołę I stopnia</a:t>
            </a:r>
          </a:p>
          <a:p>
            <a:pPr algn="just" fontAlgn="base">
              <a:buNone/>
            </a:pPr>
            <a:r>
              <a:rPr lang="pl-PL" dirty="0" smtClean="0"/>
              <a:t>Zespół Kształcenia Zawodowego w Puławach powstał w 2019 roku w wyniku reformy polskiego systemu edukacji. Wraz z podobnymi instytucjami w innych miastach, tworzy na terenie Polski sieć placówek edukacyjnych, udostępniających pracownie zawodowe oraz wykwalifikowaną kadrę, zarówno młodzieży jak i osobom dorosłym, dla potrzeb edukacji zawodowej. Od początku istnienia placówki kieruje nią Pan Mirosław Pustelnik.</a:t>
            </a:r>
          </a:p>
          <a:p>
            <a:pPr algn="just" fontAlgn="base">
              <a:buNone/>
            </a:pPr>
            <a:r>
              <a:rPr lang="pl-PL" dirty="0" smtClean="0"/>
              <a:t>Zespół Kształcenia Zawodowego prowadzi działalność edukacyjną młodzieży w Branżowej Szkole I Stopnia w dwóch zawodach:</a:t>
            </a:r>
          </a:p>
          <a:p>
            <a:pPr algn="just" fontAlgn="base">
              <a:buClrTx/>
            </a:pPr>
            <a:r>
              <a:rPr lang="pl-PL" dirty="0" smtClean="0"/>
              <a:t>mechanik pojazdów samochodowych,</a:t>
            </a:r>
          </a:p>
          <a:p>
            <a:pPr algn="just" fontAlgn="base">
              <a:buClrTx/>
            </a:pPr>
            <a:r>
              <a:rPr lang="pl-PL" dirty="0" smtClean="0"/>
              <a:t>elektryk.</a:t>
            </a:r>
          </a:p>
          <a:p>
            <a:pPr algn="just" fontAlgn="base">
              <a:buNone/>
            </a:pPr>
            <a:r>
              <a:rPr lang="pl-PL" dirty="0" smtClean="0"/>
              <a:t>Młodzieży, która trafia do naszej szkoły umożliwiamy odbycie zajęć praktycznych w nowocześnie wyposażonych pracowniach pod okiem wysoko wykwalifikowanej i doświadczonej kadry.</a:t>
            </a:r>
          </a:p>
          <a:p>
            <a:pPr algn="just" fontAlgn="base">
              <a:buNone/>
            </a:pPr>
            <a:r>
              <a:rPr lang="pl-PL" dirty="0" smtClean="0"/>
              <a:t>Posiadamy  również w swojej ofercie kursy zawodowe podnoszące kwalifikacje zawodowe przeznaczone dla naszych uczniów jak również osób dorosłych, które chcą zdobyć lub poszerzyć swoje umiejętności zawodowe.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Mechanik pojazdów samochodowych</a:t>
            </a:r>
            <a:endParaRPr lang="pl-PL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taz\Desktop\zdjęcia zkz\_MG_2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996167" cy="2663585"/>
          </a:xfrm>
          <a:prstGeom prst="rect">
            <a:avLst/>
          </a:prstGeom>
          <a:noFill/>
        </p:spPr>
      </p:pic>
      <p:pic>
        <p:nvPicPr>
          <p:cNvPr id="4099" name="Picture 3" descr="C:\Users\staz\Desktop\zdjęcia zkz\_MG_2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09052"/>
            <a:ext cx="3888432" cy="2592289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83671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Branżowa Szkoła I Stopnia Nr 8</a:t>
            </a:r>
            <a:endParaRPr lang="pl-PL" sz="3600" dirty="0"/>
          </a:p>
        </p:txBody>
      </p:sp>
      <p:pic>
        <p:nvPicPr>
          <p:cNvPr id="3076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88266">
            <a:off x="7640417" y="3634696"/>
            <a:ext cx="789333" cy="394667"/>
          </a:xfrm>
          <a:prstGeom prst="rect">
            <a:avLst/>
          </a:prstGeom>
          <a:noFill/>
        </p:spPr>
      </p:pic>
      <p:pic>
        <p:nvPicPr>
          <p:cNvPr id="10" name="Picture 4" descr="C:\Users\staz\AppData\Local\Microsoft\Windows\Temporary Internet Files\Content.IE5\BTT5ZKOZ\wrench-296712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20380789">
            <a:off x="-49964" y="2659076"/>
            <a:ext cx="1051278" cy="525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33656" cy="129614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Mechanik pojazdów samochodowych</a:t>
            </a:r>
            <a:endParaRPr lang="pl-PL" sz="3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176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Uczący się w tym kierunku uczniowie staną się specjalistami z dziedziny naprawy i eksploatacji pojazdów samochodowych, a także diagnostyki samochodowej. Zapotrzebowanie na mechaników pojazdów samochodowych jest bardzo duże. Kształcenie w zawodzie obejmuje jedną kwalifikację:</a:t>
            </a:r>
          </a:p>
          <a:p>
            <a:pPr marL="0" indent="0" algn="just">
              <a:buNone/>
            </a:pPr>
            <a:r>
              <a:rPr lang="pl-PL" b="1" dirty="0" smtClean="0">
                <a:cs typeface="Times New Roman" panose="02020603050405020304" pitchFamily="18" charset="0"/>
              </a:rPr>
              <a:t>MOT.05 Diagnozowanie i naprawa podzespołów i zespołów pojazdów samochodowych.</a:t>
            </a: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Picture 3" descr="C:\Users\staz\AppData\Local\Microsoft\Windows\Temporary Internet Files\Content.IE5\BTT5ZKOZ\screwdriver-148212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69587">
            <a:off x="7662090" y="902265"/>
            <a:ext cx="709988" cy="1026488"/>
          </a:xfrm>
          <a:prstGeom prst="rect">
            <a:avLst/>
          </a:prstGeom>
          <a:noFill/>
        </p:spPr>
      </p:pic>
      <p:pic>
        <p:nvPicPr>
          <p:cNvPr id="6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97336">
            <a:off x="8254321" y="1285951"/>
            <a:ext cx="1051278" cy="525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z\Desktop\zdjęcia zkz\20210126_12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194626" cy="3384377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                                                                           	</a:t>
            </a:r>
            <a:r>
              <a:rPr lang="pl-PL" sz="2400" dirty="0" smtClean="0">
                <a:cs typeface="Times New Roman" panose="02020603050405020304" pitchFamily="18" charset="0"/>
              </a:rPr>
              <a:t>Wysokim atutem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                                                               	kształcenia uczniów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						w klasie o specjalności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 						mechanik pojazdów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						samochodowych jest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						realizacja zajęć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                                                               	praktycznych 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						w nowoczesnej</a:t>
            </a:r>
          </a:p>
          <a:p>
            <a:pPr marL="0" indent="0" algn="just">
              <a:buNone/>
            </a:pPr>
            <a:r>
              <a:rPr lang="pl-PL" sz="2400" dirty="0" smtClean="0">
                <a:cs typeface="Times New Roman" panose="02020603050405020304" pitchFamily="18" charset="0"/>
              </a:rPr>
              <a:t>pracowni samochodowej współpracującej ze stacją kontroli pojazdów. Uczniowie oprócz zagadnień wynikających z podstawy programowej mogą szczegółowo zapoznać się z aktualnymi problemami naprawy i diagnostyki pojazdów samochodowych różnych marek i modeli.</a:t>
            </a:r>
            <a:endParaRPr lang="pl-PL" sz="24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88010">
            <a:off x="2113416" y="479807"/>
            <a:ext cx="1051278" cy="525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211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z\Desktop\zdjęcia zkz\20210125_12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704856" cy="4556471"/>
          </a:xfrm>
          <a:prstGeom prst="rect">
            <a:avLst/>
          </a:prstGeom>
          <a:noFill/>
        </p:spPr>
      </p:pic>
      <p:pic>
        <p:nvPicPr>
          <p:cNvPr id="3" name="Picture 4" descr="C:\Users\staz\AppData\Local\Microsoft\Windows\Temporary Internet Files\Content.IE5\BTT5ZKOZ\wrench-29671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0789">
            <a:off x="382086" y="1074900"/>
            <a:ext cx="1051278" cy="525639"/>
          </a:xfrm>
          <a:prstGeom prst="rect">
            <a:avLst/>
          </a:prstGeom>
          <a:noFill/>
        </p:spPr>
      </p:pic>
      <p:pic>
        <p:nvPicPr>
          <p:cNvPr id="1027" name="Picture 3" descr="C:\Users\staz\AppData\Local\Microsoft\Windows\Temporary Internet Files\Content.IE5\BTT5ZKOZ\screwdriver-148212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09192">
            <a:off x="7775225" y="709017"/>
            <a:ext cx="709988" cy="1026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5" y="274340"/>
            <a:ext cx="7704857" cy="9224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Branżowa Szkoła I Stopnia Nr 8</a:t>
            </a:r>
            <a:endParaRPr lang="pl-PL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75855" y="1484784"/>
            <a:ext cx="2664297" cy="648072"/>
          </a:xfrm>
        </p:spPr>
        <p:txBody>
          <a:bodyPr/>
          <a:lstStyle/>
          <a:p>
            <a:pPr marL="0" indent="0" algn="ctr">
              <a:buClrTx/>
              <a:buNone/>
            </a:pPr>
            <a:r>
              <a:rPr lang="pl-PL" sz="3600" b="1" dirty="0" smtClean="0">
                <a:solidFill>
                  <a:schemeClr val="bg1"/>
                </a:solidFill>
              </a:rPr>
              <a:t> Elektryk</a:t>
            </a:r>
          </a:p>
          <a:p>
            <a:pPr marL="0" indent="0" algn="ctr">
              <a:buNone/>
            </a:pPr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3074" name="Picture 2" descr="C:\Users\staz\Desktop\zdjęcia zkz\_MG_2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04850"/>
            <a:ext cx="6119272" cy="4079938"/>
          </a:xfrm>
          <a:prstGeom prst="rect">
            <a:avLst/>
          </a:prstGeom>
          <a:noFill/>
        </p:spPr>
      </p:pic>
      <p:pic>
        <p:nvPicPr>
          <p:cNvPr id="4106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49729">
            <a:off x="717586" y="4883143"/>
            <a:ext cx="582612" cy="669925"/>
          </a:xfrm>
          <a:prstGeom prst="rect">
            <a:avLst/>
          </a:prstGeom>
          <a:noFill/>
        </p:spPr>
      </p:pic>
      <p:pic>
        <p:nvPicPr>
          <p:cNvPr id="15" name="Picture 10" descr="C:\Users\staz\AppData\Local\Microsoft\Windows\Temporary Internet Files\Content.IE5\IN5OY4UG\220_F_210312180_Czl1Uc0pczcoLf1bXZn6zkeDuMebRgJ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770">
            <a:off x="7814339" y="1906617"/>
            <a:ext cx="582612" cy="669925"/>
          </a:xfrm>
          <a:prstGeom prst="rect">
            <a:avLst/>
          </a:prstGeom>
          <a:noFill/>
        </p:spPr>
      </p:pic>
      <p:pic>
        <p:nvPicPr>
          <p:cNvPr id="4108" name="Picture 12" descr="C:\Users\staz\AppData\Local\Microsoft\Windows\Temporary Internet Files\Content.IE5\OAIFWHK5\MFrey_RLC_Parallel_Circuit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720" y="5157192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Elektryk</a:t>
            </a:r>
            <a:endParaRPr lang="pl-PL" sz="3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staz\Desktop\zdjęcia zkz\silhouette-high-voltage-power-lines-vector-1566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777" y="1268760"/>
            <a:ext cx="6316223" cy="5400371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Bardzo atrakcyjny i poszukiwany zawód. Kształcenie w zawodzie obejmuje</a:t>
            </a:r>
            <a:endParaRPr lang="pl-PL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kwalifikacje: </a:t>
            </a:r>
          </a:p>
          <a:p>
            <a:pPr marL="0" indent="0" algn="just">
              <a:buNone/>
            </a:pPr>
            <a:r>
              <a:rPr lang="pl-PL" sz="2200" b="1" dirty="0" smtClean="0">
                <a:cs typeface="Times New Roman" panose="02020603050405020304" pitchFamily="18" charset="0"/>
              </a:rPr>
              <a:t>EE.05. Montaż, uruchamianie i konserwacja instalacji, maszyn i urządzeń elektrycznych </a:t>
            </a:r>
          </a:p>
          <a:p>
            <a:pPr marL="0" indent="0" algn="just">
              <a:buNone/>
            </a:pPr>
            <a:endParaRPr lang="pl-PL" sz="2200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cs typeface="Times New Roman" panose="02020603050405020304" pitchFamily="18" charset="0"/>
              </a:rPr>
              <a:t>Podczas prowadzonych zajęć uczniowie projektują instalacje i sieci elektryczne, zajmują się montażem instalacji elektrycznych zgodnie z dokumentacją techniczną, montażem i eksploatacją maszyn i urządzeń elektrycznych.</a:t>
            </a:r>
            <a:endParaRPr lang="pl-PL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3392</TotalTime>
  <Words>530</Words>
  <Application>Microsoft Office PowerPoint</Application>
  <PresentationFormat>Pokaz na ekranie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Wielkomiejski</vt:lpstr>
      <vt:lpstr>  </vt:lpstr>
      <vt:lpstr>    Oferta edukacyjna  Zespołu Kształcenia Zawodowego  w Puławach  </vt:lpstr>
      <vt:lpstr>Prezentacja programu PowerPoint</vt:lpstr>
      <vt:lpstr> Mechanik pojazdów samochodowych</vt:lpstr>
      <vt:lpstr>Mechanik pojazdów samochodowych</vt:lpstr>
      <vt:lpstr>Prezentacja programu PowerPoint</vt:lpstr>
      <vt:lpstr>Prezentacja programu PowerPoint</vt:lpstr>
      <vt:lpstr>Branżowa Szkoła I Stopnia Nr 8</vt:lpstr>
      <vt:lpstr>Elektryk</vt:lpstr>
      <vt:lpstr>      W ramach kształcenia w zawodzie elektryk proponujemy naszym uczniom i absolwentom uzyskanie uprawnień kontrolno-pomiarowych wydawanych przez Stowarzyszenie Elektryków Polskich (SEP) </vt:lpstr>
      <vt:lpstr>Nasze atuty: </vt:lpstr>
      <vt:lpstr> ZKZ prowadzi kursy podwyższające i potwierdzające kwalifikacje zawodowe </vt:lpstr>
      <vt:lpstr> </vt:lpstr>
      <vt:lpstr> </vt:lpstr>
      <vt:lpstr>Prezentacja programu PowerPoint</vt:lpstr>
      <vt:lpstr>Prezentacja programu PowerPoint</vt:lpstr>
      <vt:lpstr>Posiadane przez ZKZ najnowsze wyposażenie pracowni samochodowej prezentuje najnowsze rozwiązania konstrukcyjne stosowane we współczesnych samochodach.  Dzięki temu uczniowie nie mają problemów na egzaminie zawodowym którego zdawalność wynosi 100%   </vt:lpstr>
      <vt:lpstr>Z życia szkoły: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edukacyjna Centrum Kształcenia Praktycznego w Puławach</dc:title>
  <dc:creator>mariusz</dc:creator>
  <cp:lastModifiedBy>Andrzej Ptasinski</cp:lastModifiedBy>
  <cp:revision>232</cp:revision>
  <dcterms:created xsi:type="dcterms:W3CDTF">2013-03-20T08:53:27Z</dcterms:created>
  <dcterms:modified xsi:type="dcterms:W3CDTF">2021-02-12T08:35:59Z</dcterms:modified>
</cp:coreProperties>
</file>